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3343" cy="465455"/>
          </a:xfrm>
          <a:prstGeom prst="rect">
            <a:avLst/>
          </a:prstGeom>
          <a:noFill/>
          <a:ln>
            <a:noFill/>
          </a:ln>
        </p:spPr>
        <p:txBody>
          <a:bodyPr spcFirstLastPara="1" wrap="square" lIns="93300" tIns="46650" rIns="93300" bIns="4665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8132" y="0"/>
            <a:ext cx="3043343" cy="465455"/>
          </a:xfrm>
          <a:prstGeom prst="rect">
            <a:avLst/>
          </a:prstGeom>
          <a:noFill/>
          <a:ln>
            <a:noFill/>
          </a:ln>
        </p:spPr>
        <p:txBody>
          <a:bodyPr spcFirstLastPara="1" wrap="square" lIns="93300" tIns="46650" rIns="93300" bIns="4665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2029"/>
            <a:ext cx="3043343" cy="465455"/>
          </a:xfrm>
          <a:prstGeom prst="rect">
            <a:avLst/>
          </a:prstGeom>
          <a:noFill/>
          <a:ln>
            <a:noFill/>
          </a:ln>
        </p:spPr>
        <p:txBody>
          <a:bodyPr spcFirstLastPara="1" wrap="square" lIns="93300" tIns="46650" rIns="93300" bIns="4665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47" name="Google Shape;47;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2: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53" name="Google Shape;53;p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3: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61" name="Google Shape;61;p3: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4: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69" name="Google Shape;69;p4: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5: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77" name="Google Shape;77;p5: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6: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85" name="Google Shape;85;p6: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97" name="Google Shape;97;p7: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8: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105" name="Google Shape;105;p8: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199"/>
            <a:ext cx="7772400" cy="1909763"/>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93562825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body" idx="1"/>
          </p:nvPr>
        </p:nvSpPr>
        <p:spPr>
          <a:xfrm>
            <a:off x="228600" y="1295400"/>
            <a:ext cx="8683625" cy="51943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04800" algn="l">
              <a:spcBef>
                <a:spcPts val="240"/>
              </a:spcBef>
              <a:spcAft>
                <a:spcPts val="0"/>
              </a:spcAft>
              <a:buClr>
                <a:schemeClr val="dk1"/>
              </a:buClr>
              <a:buSzPts val="1200"/>
              <a:buFont typeface="Arial"/>
              <a:buChar char="–"/>
              <a:defRPr sz="1200"/>
            </a:lvl4pPr>
            <a:lvl5pPr marL="2286000" lvl="4" indent="-298450" algn="l">
              <a:spcBef>
                <a:spcPts val="220"/>
              </a:spcBef>
              <a:spcAft>
                <a:spcPts val="0"/>
              </a:spcAft>
              <a:buClr>
                <a:schemeClr val="dk1"/>
              </a:buClr>
              <a:buSzPts val="1100"/>
              <a:buFont typeface="Arial"/>
              <a:buChar char="•"/>
              <a:defRPr sz="11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3"/>
          <p:cNvSpPr txBox="1">
            <a:spLocks noGrp="1"/>
          </p:cNvSpPr>
          <p:nvPr>
            <p:ph type="title"/>
          </p:nvPr>
        </p:nvSpPr>
        <p:spPr>
          <a:xfrm>
            <a:off x="1066800" y="123826"/>
            <a:ext cx="8068733" cy="8382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3"/>
          <p:cNvSpPr txBox="1">
            <a:spLocks noGrp="1"/>
          </p:cNvSpPr>
          <p:nvPr>
            <p:ph type="sldNum" idx="12"/>
          </p:nvPr>
        </p:nvSpPr>
        <p:spPr>
          <a:xfrm>
            <a:off x="8311621" y="6629024"/>
            <a:ext cx="671512" cy="228600"/>
          </a:xfrm>
          <a:prstGeom prst="rect">
            <a:avLst/>
          </a:prstGeom>
          <a:noFill/>
          <a:ln>
            <a:noFill/>
          </a:ln>
        </p:spPr>
        <p:txBody>
          <a:bodyPr spcFirstLastPara="1" wrap="square" lIns="91425" tIns="27425" rIns="91425" bIns="27425" anchor="ctr" anchorCtr="0">
            <a:noAutofit/>
          </a:bodyPr>
          <a:lstStyle>
            <a:lvl1pPr marL="0" marR="0" lvl="0" indent="0" algn="r">
              <a:lnSpc>
                <a:spcPct val="114285"/>
              </a:lnSpc>
              <a:spcBef>
                <a:spcPts val="0"/>
              </a:spcBef>
              <a:buNone/>
              <a:defRPr sz="1050" b="0" i="0" u="none" strike="noStrike" cap="none">
                <a:solidFill>
                  <a:schemeClr val="dk1"/>
                </a:solidFill>
                <a:latin typeface="Arial"/>
                <a:ea typeface="Arial"/>
                <a:cs typeface="Arial"/>
                <a:sym typeface="Arial"/>
              </a:defRPr>
            </a:lvl1pPr>
            <a:lvl2pPr marL="0" marR="0" lvl="1" indent="0" algn="r">
              <a:lnSpc>
                <a:spcPct val="114285"/>
              </a:lnSpc>
              <a:spcBef>
                <a:spcPts val="0"/>
              </a:spcBef>
              <a:buNone/>
              <a:defRPr sz="1050" b="0" i="0" u="none" strike="noStrike" cap="none">
                <a:solidFill>
                  <a:schemeClr val="dk1"/>
                </a:solidFill>
                <a:latin typeface="Arial"/>
                <a:ea typeface="Arial"/>
                <a:cs typeface="Arial"/>
                <a:sym typeface="Arial"/>
              </a:defRPr>
            </a:lvl2pPr>
            <a:lvl3pPr marL="0" marR="0" lvl="2" indent="0" algn="r">
              <a:lnSpc>
                <a:spcPct val="114285"/>
              </a:lnSpc>
              <a:spcBef>
                <a:spcPts val="0"/>
              </a:spcBef>
              <a:buNone/>
              <a:defRPr sz="1050" b="0" i="0" u="none" strike="noStrike" cap="none">
                <a:solidFill>
                  <a:schemeClr val="dk1"/>
                </a:solidFill>
                <a:latin typeface="Arial"/>
                <a:ea typeface="Arial"/>
                <a:cs typeface="Arial"/>
                <a:sym typeface="Arial"/>
              </a:defRPr>
            </a:lvl3pPr>
            <a:lvl4pPr marL="0" marR="0" lvl="3" indent="0" algn="r">
              <a:lnSpc>
                <a:spcPct val="114285"/>
              </a:lnSpc>
              <a:spcBef>
                <a:spcPts val="0"/>
              </a:spcBef>
              <a:buNone/>
              <a:defRPr sz="1050" b="0" i="0" u="none" strike="noStrike" cap="none">
                <a:solidFill>
                  <a:schemeClr val="dk1"/>
                </a:solidFill>
                <a:latin typeface="Arial"/>
                <a:ea typeface="Arial"/>
                <a:cs typeface="Arial"/>
                <a:sym typeface="Arial"/>
              </a:defRPr>
            </a:lvl4pPr>
            <a:lvl5pPr marL="0" marR="0" lvl="4" indent="0" algn="r">
              <a:lnSpc>
                <a:spcPct val="114285"/>
              </a:lnSpc>
              <a:spcBef>
                <a:spcPts val="0"/>
              </a:spcBef>
              <a:buNone/>
              <a:defRPr sz="1050" b="0" i="0" u="none" strike="noStrike" cap="none">
                <a:solidFill>
                  <a:schemeClr val="dk1"/>
                </a:solidFill>
                <a:latin typeface="Arial"/>
                <a:ea typeface="Arial"/>
                <a:cs typeface="Arial"/>
                <a:sym typeface="Arial"/>
              </a:defRPr>
            </a:lvl5pPr>
            <a:lvl6pPr marL="0" marR="0" lvl="5" indent="0" algn="r">
              <a:lnSpc>
                <a:spcPct val="114285"/>
              </a:lnSpc>
              <a:spcBef>
                <a:spcPts val="0"/>
              </a:spcBef>
              <a:buNone/>
              <a:defRPr sz="1050" b="0" i="0" u="none" strike="noStrike" cap="none">
                <a:solidFill>
                  <a:schemeClr val="dk1"/>
                </a:solidFill>
                <a:latin typeface="Arial"/>
                <a:ea typeface="Arial"/>
                <a:cs typeface="Arial"/>
                <a:sym typeface="Arial"/>
              </a:defRPr>
            </a:lvl6pPr>
            <a:lvl7pPr marL="0" marR="0" lvl="6" indent="0" algn="r">
              <a:lnSpc>
                <a:spcPct val="114285"/>
              </a:lnSpc>
              <a:spcBef>
                <a:spcPts val="0"/>
              </a:spcBef>
              <a:buNone/>
              <a:defRPr sz="1050" b="0" i="0" u="none" strike="noStrike" cap="none">
                <a:solidFill>
                  <a:schemeClr val="dk1"/>
                </a:solidFill>
                <a:latin typeface="Arial"/>
                <a:ea typeface="Arial"/>
                <a:cs typeface="Arial"/>
                <a:sym typeface="Arial"/>
              </a:defRPr>
            </a:lvl7pPr>
            <a:lvl8pPr marL="0" marR="0" lvl="7" indent="0" algn="r">
              <a:lnSpc>
                <a:spcPct val="114285"/>
              </a:lnSpc>
              <a:spcBef>
                <a:spcPts val="0"/>
              </a:spcBef>
              <a:buNone/>
              <a:defRPr sz="1050" b="0" i="0" u="none" strike="noStrike" cap="none">
                <a:solidFill>
                  <a:schemeClr val="dk1"/>
                </a:solidFill>
                <a:latin typeface="Arial"/>
                <a:ea typeface="Arial"/>
                <a:cs typeface="Arial"/>
                <a:sym typeface="Arial"/>
              </a:defRPr>
            </a:lvl8pPr>
            <a:lvl9pPr marL="0" marR="0" lvl="8" indent="0" algn="r">
              <a:lnSpc>
                <a:spcPct val="114285"/>
              </a:lnSpc>
              <a:spcBef>
                <a:spcPts val="0"/>
              </a:spcBef>
              <a:buNone/>
              <a:defRPr sz="10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07895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718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049137"/>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7067775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6073968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565458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737006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68521190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151906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5629643" cy="1072342"/>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596044"/>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2522369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5654581" cy="102246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5726931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5630834"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1013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a:extLst>
              <a:ext uri="{FF2B5EF4-FFF2-40B4-BE49-F238E27FC236}">
                <a16:creationId xmlns:a16="http://schemas.microsoft.com/office/drawing/2014/main" id="{B280578F-D7F9-4A9B-BDBD-D2E718A0CA1C}"/>
              </a:ext>
            </a:extLst>
          </p:cNvPr>
          <p:cNvGrpSpPr/>
          <p:nvPr/>
        </p:nvGrpSpPr>
        <p:grpSpPr>
          <a:xfrm>
            <a:off x="0" y="6023664"/>
            <a:ext cx="6317673" cy="748145"/>
            <a:chOff x="0" y="6023664"/>
            <a:chExt cx="6317673" cy="748145"/>
          </a:xfrm>
        </p:grpSpPr>
        <p:pic>
          <p:nvPicPr>
            <p:cNvPr id="8" name="Picture 7">
              <a:extLst>
                <a:ext uri="{FF2B5EF4-FFF2-40B4-BE49-F238E27FC236}">
                  <a16:creationId xmlns:a16="http://schemas.microsoft.com/office/drawing/2014/main" id="{A2943C0D-B8AE-4D88-8AB2-4A60FC71757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6023664"/>
              <a:ext cx="6317673" cy="748145"/>
            </a:xfrm>
            <a:prstGeom prst="rect">
              <a:avLst/>
            </a:prstGeom>
          </p:spPr>
        </p:pic>
        <p:pic>
          <p:nvPicPr>
            <p:cNvPr id="11" name="Picture 10">
              <a:extLst>
                <a:ext uri="{FF2B5EF4-FFF2-40B4-BE49-F238E27FC236}">
                  <a16:creationId xmlns:a16="http://schemas.microsoft.com/office/drawing/2014/main" id="{4270EBCE-BD75-41BC-888F-338796FEA576}"/>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485308" y="6085462"/>
              <a:ext cx="624547" cy="624547"/>
            </a:xfrm>
            <a:prstGeom prst="rect">
              <a:avLst/>
            </a:prstGeom>
          </p:spPr>
        </p:pic>
      </p:gr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317673" y="547016"/>
            <a:ext cx="2219498" cy="961782"/>
          </a:xfrm>
          <a:prstGeom prst="rect">
            <a:avLst/>
          </a:prstGeom>
        </p:spPr>
      </p:pic>
    </p:spTree>
    <p:extLst>
      <p:ext uri="{BB962C8B-B14F-4D97-AF65-F5344CB8AC3E}">
        <p14:creationId xmlns:p14="http://schemas.microsoft.com/office/powerpoint/2010/main" val="1478836793"/>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Lst>
  <p:hf hdr="0" ftr="0" dt="0"/>
  <p:txStyles>
    <p:titleStyle>
      <a:lvl1pPr algn="l" defTabSz="914400" rtl="0" eaLnBrk="1" latinLnBrk="0" hangingPunct="1">
        <a:lnSpc>
          <a:spcPct val="90000"/>
        </a:lnSpc>
        <a:spcBef>
          <a:spcPct val="0"/>
        </a:spcBef>
        <a:buNone/>
        <a:defRPr sz="4000" kern="1200">
          <a:solidFill>
            <a:schemeClr val="tx1"/>
          </a:solidFill>
          <a:latin typeface="Rockwell" panose="02060603020205020403" pitchFamily="18"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Rockwell" panose="02060603020205020403" pitchFamily="18"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Rockwell" panose="02060603020205020403" pitchFamily="18" charset="0"/>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Rockwell" panose="02060603020205020403" pitchFamily="18"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Rockwell" panose="02060603020205020403" pitchFamily="18" charset="0"/>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Rockwell" panose="020606030202050204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10.xml"/><Relationship Id="rId5" Type="http://schemas.openxmlformats.org/officeDocument/2006/relationships/image" Target="../media/image10.jpg"/><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5"/>
          <p:cNvSpPr txBox="1">
            <a:spLocks noGrp="1"/>
          </p:cNvSpPr>
          <p:nvPr>
            <p:ph type="ctrTitle"/>
          </p:nvPr>
        </p:nvSpPr>
        <p:spPr>
          <a:xfrm>
            <a:off x="685800" y="2743200"/>
            <a:ext cx="7772400" cy="1470025"/>
          </a:xfrm>
          <a:prstGeom prst="rect">
            <a:avLst/>
          </a:prstGeom>
          <a:noFill/>
          <a:ln>
            <a:noFill/>
          </a:ln>
        </p:spPr>
        <p:txBody>
          <a:bodyPr spcFirstLastPara="1" wrap="square" lIns="91425" tIns="45700" rIns="91425" bIns="45700" anchor="ctr" anchorCtr="0">
            <a:noAutofit/>
          </a:bodyPr>
          <a:lstStyle/>
          <a:p>
            <a:pPr marL="0" lvl="0" indent="0" algn="ctr" rtl="0">
              <a:lnSpc>
                <a:spcPct val="200000"/>
              </a:lnSpc>
              <a:spcBef>
                <a:spcPts val="0"/>
              </a:spcBef>
              <a:spcAft>
                <a:spcPts val="0"/>
              </a:spcAft>
              <a:buNone/>
            </a:pPr>
            <a:r>
              <a:rPr lang="en-US" sz="3600" dirty="0"/>
              <a:t>WOMEN IN THE NAVY</a:t>
            </a:r>
            <a:endParaRPr sz="4400" dirty="0"/>
          </a:p>
        </p:txBody>
      </p:sp>
      <p:sp>
        <p:nvSpPr>
          <p:cNvPr id="50" name="Google Shape;50;p5"/>
          <p:cNvSpPr txBox="1">
            <a:spLocks noGrp="1"/>
          </p:cNvSpPr>
          <p:nvPr>
            <p:ph type="subTitle" idx="1"/>
          </p:nvPr>
        </p:nvSpPr>
        <p:spPr>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400"/>
              <a:buFont typeface="Arial"/>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7" name="Google Shape;57;p6"/>
          <p:cNvSpPr txBox="1">
            <a:spLocks noGrp="1"/>
          </p:cNvSpPr>
          <p:nvPr>
            <p:ph type="body" idx="1"/>
          </p:nvPr>
        </p:nvSpPr>
        <p:spPr>
          <a:xfrm>
            <a:off x="3628748" y="1607598"/>
            <a:ext cx="4768460" cy="3949824"/>
          </a:xfrm>
          <a:prstGeom prst="rect">
            <a:avLst/>
          </a:prstGeom>
          <a:noFill/>
          <a:ln>
            <a:noFill/>
          </a:ln>
        </p:spPr>
        <p:txBody>
          <a:bodyPr spcFirstLastPara="1" wrap="square" lIns="91425" tIns="45700" rIns="91425" bIns="45700" anchor="t" anchorCtr="0">
            <a:noAutofit/>
          </a:bodyPr>
          <a:lstStyle/>
          <a:p>
            <a:pPr marL="682625" lvl="1" indent="-225425" algn="l" rtl="0">
              <a:spcBef>
                <a:spcPts val="0"/>
              </a:spcBef>
              <a:spcAft>
                <a:spcPts val="0"/>
              </a:spcAft>
              <a:buClr>
                <a:schemeClr val="dk1"/>
              </a:buClr>
              <a:buSzPts val="1600"/>
              <a:buFont typeface="Arial"/>
              <a:buChar char="•"/>
            </a:pPr>
            <a:r>
              <a:rPr lang="en-US" dirty="0"/>
              <a:t>Gender stereotypes are overridden in the Navy by determination, proven capabilities, and a shared appreciation for adventure, adrenaline and hard work. In America's Navy, women are trailblazers and leaders who daily defeat old school perceptions as they dominate in dozens of dynamic career fields. </a:t>
            </a:r>
            <a:endParaRPr dirty="0"/>
          </a:p>
          <a:p>
            <a:pPr marL="457200" lvl="1" indent="0" algn="l" rtl="0">
              <a:spcBef>
                <a:spcPts val="320"/>
              </a:spcBef>
              <a:spcAft>
                <a:spcPts val="0"/>
              </a:spcAft>
              <a:buClr>
                <a:schemeClr val="dk1"/>
              </a:buClr>
              <a:buSzPts val="1600"/>
              <a:buFont typeface="Arial"/>
              <a:buNone/>
            </a:pPr>
            <a:endParaRPr dirty="0"/>
          </a:p>
          <a:p>
            <a:pPr marL="457200" lvl="1" indent="0" algn="l" rtl="0">
              <a:spcBef>
                <a:spcPts val="320"/>
              </a:spcBef>
              <a:spcAft>
                <a:spcPts val="0"/>
              </a:spcAft>
              <a:buClr>
                <a:schemeClr val="dk1"/>
              </a:buClr>
              <a:buSzPts val="1600"/>
              <a:buFont typeface="Arial"/>
              <a:buNone/>
            </a:pPr>
            <a:endParaRPr dirty="0"/>
          </a:p>
          <a:p>
            <a:pPr marL="457200" lvl="1" indent="0" algn="l" rtl="0">
              <a:spcBef>
                <a:spcPts val="320"/>
              </a:spcBef>
              <a:spcAft>
                <a:spcPts val="0"/>
              </a:spcAft>
              <a:buClr>
                <a:schemeClr val="dk1"/>
              </a:buClr>
              <a:buSzPts val="1600"/>
              <a:buFont typeface="Arial"/>
              <a:buNone/>
            </a:pPr>
            <a:r>
              <a:rPr lang="en-US" dirty="0"/>
              <a:t> </a:t>
            </a:r>
            <a:endParaRPr dirty="0"/>
          </a:p>
        </p:txBody>
      </p:sp>
      <p:sp>
        <p:nvSpPr>
          <p:cNvPr id="55" name="Google Shape;55;p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Background</a:t>
            </a:r>
            <a:endParaRPr sz="2000"/>
          </a:p>
        </p:txBody>
      </p:sp>
      <p:sp>
        <p:nvSpPr>
          <p:cNvPr id="56" name="Google Shape;56;p6"/>
          <p:cNvSpPr txBox="1">
            <a:spLocks noGrp="1"/>
          </p:cNvSpPr>
          <p:nvPr>
            <p:ph type="sldNum" idx="12"/>
          </p:nvPr>
        </p:nvSpPr>
        <p:spPr>
          <a:prstGeom prst="rect">
            <a:avLst/>
          </a:prstGeom>
          <a:noFill/>
          <a:ln>
            <a:noFill/>
          </a:ln>
        </p:spPr>
        <p:txBody>
          <a:bodyPr spcFirstLastPara="1" wrap="square" lIns="91425" tIns="27425" rIns="91425" bIns="27425" anchor="ctr" anchorCtr="0">
            <a:noAutofit/>
          </a:bodyPr>
          <a:lstStyle/>
          <a:p>
            <a:pPr marL="0" lvl="0" indent="0" algn="r" rtl="0">
              <a:lnSpc>
                <a:spcPct val="120000"/>
              </a:lnSpc>
              <a:spcBef>
                <a:spcPts val="0"/>
              </a:spcBef>
              <a:spcAft>
                <a:spcPts val="0"/>
              </a:spcAft>
              <a:buNone/>
            </a:pPr>
            <a:fld id="{00000000-1234-1234-1234-123412341234}" type="slidenum">
              <a:rPr lang="en-US"/>
              <a:t>2</a:t>
            </a:fld>
            <a:endParaRPr/>
          </a:p>
        </p:txBody>
      </p:sp>
      <p:pic>
        <p:nvPicPr>
          <p:cNvPr id="58" name="Google Shape;58;p6"/>
          <p:cNvPicPr preferRelativeResize="0"/>
          <p:nvPr/>
        </p:nvPicPr>
        <p:blipFill rotWithShape="1">
          <a:blip r:embed="rId3">
            <a:clrChange>
              <a:clrFrom>
                <a:srgbClr val="FFFFFF"/>
              </a:clrFrom>
              <a:clrTo>
                <a:srgbClr val="FFFFFF">
                  <a:alpha val="0"/>
                </a:srgbClr>
              </a:clrTo>
            </a:clrChange>
            <a:alphaModFix/>
          </a:blip>
          <a:srcRect/>
          <a:stretch/>
        </p:blipFill>
        <p:spPr>
          <a:xfrm>
            <a:off x="360766" y="424648"/>
            <a:ext cx="3607594" cy="418075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4" name="Google Shape;64;p7"/>
          <p:cNvSpPr txBox="1">
            <a:spLocks noGrp="1"/>
          </p:cNvSpPr>
          <p:nvPr>
            <p:ph type="body" idx="1"/>
          </p:nvPr>
        </p:nvSpPr>
        <p:spPr>
          <a:xfrm>
            <a:off x="3265408" y="1869257"/>
            <a:ext cx="5878591" cy="3927862"/>
          </a:xfrm>
          <a:prstGeom prst="rect">
            <a:avLst/>
          </a:prstGeom>
          <a:noFill/>
          <a:ln>
            <a:noFill/>
          </a:ln>
        </p:spPr>
        <p:txBody>
          <a:bodyPr spcFirstLastPara="1" wrap="square" lIns="91425" tIns="45700" rIns="91425" bIns="45700" anchor="t" anchorCtr="0">
            <a:noAutofit/>
          </a:bodyPr>
          <a:lstStyle/>
          <a:p>
            <a:pPr marL="231775" lvl="0" indent="-228600" algn="l" rtl="0">
              <a:lnSpc>
                <a:spcPct val="90000"/>
              </a:lnSpc>
              <a:spcBef>
                <a:spcPts val="0"/>
              </a:spcBef>
              <a:spcAft>
                <a:spcPts val="0"/>
              </a:spcAft>
              <a:buClr>
                <a:schemeClr val="dk1"/>
              </a:buClr>
              <a:buSzPts val="1600"/>
              <a:buFont typeface="Arial"/>
              <a:buChar char="•"/>
            </a:pPr>
            <a:r>
              <a:rPr lang="en-US" sz="1600" b="0" dirty="0"/>
              <a:t>The first women to serve in the U.S. Navy were nurses, beginning with the “Sacred Twenty” appointed after Congress established the Navy Nurse Corps on 13 May 1908.</a:t>
            </a:r>
            <a:endParaRPr dirty="0"/>
          </a:p>
          <a:p>
            <a:pPr marL="231775" lvl="0" indent="-228600" algn="l" rtl="0">
              <a:lnSpc>
                <a:spcPct val="90000"/>
              </a:lnSpc>
              <a:spcBef>
                <a:spcPts val="320"/>
              </a:spcBef>
              <a:spcAft>
                <a:spcPts val="0"/>
              </a:spcAft>
              <a:buClr>
                <a:schemeClr val="dk1"/>
              </a:buClr>
              <a:buSzPts val="1600"/>
              <a:buFont typeface="Arial"/>
              <a:buChar char="•"/>
            </a:pPr>
            <a:r>
              <a:rPr lang="en-US" sz="1600" b="0" dirty="0"/>
              <a:t>President Franklin D. Roosevelt signed Public Law 689 creating the Navy’s women reserve program on 30 July 1942, which paved the way for officer and enlisted women to enter the Navy. </a:t>
            </a:r>
            <a:endParaRPr dirty="0"/>
          </a:p>
          <a:p>
            <a:pPr marL="231775" lvl="0" indent="-228600" algn="l" rtl="0">
              <a:lnSpc>
                <a:spcPct val="90000"/>
              </a:lnSpc>
              <a:spcBef>
                <a:spcPts val="320"/>
              </a:spcBef>
              <a:spcAft>
                <a:spcPts val="0"/>
              </a:spcAft>
              <a:buClr>
                <a:schemeClr val="dk1"/>
              </a:buClr>
              <a:buSzPts val="1600"/>
              <a:buFont typeface="Arial"/>
              <a:buChar char="•"/>
            </a:pPr>
            <a:r>
              <a:rPr lang="en-US" sz="1600" b="0" dirty="0"/>
              <a:t>On 22 February 1974, the Navy designated the first woman as an aviator.</a:t>
            </a:r>
            <a:endParaRPr dirty="0"/>
          </a:p>
          <a:p>
            <a:pPr marL="231775" lvl="0" indent="-228600" algn="l" rtl="0">
              <a:lnSpc>
                <a:spcPct val="90000"/>
              </a:lnSpc>
              <a:spcBef>
                <a:spcPts val="320"/>
              </a:spcBef>
              <a:spcAft>
                <a:spcPts val="0"/>
              </a:spcAft>
              <a:buClr>
                <a:schemeClr val="dk1"/>
              </a:buClr>
              <a:buSzPts val="1600"/>
              <a:buFont typeface="Arial"/>
              <a:buChar char="•"/>
            </a:pPr>
            <a:r>
              <a:rPr lang="en-US" sz="1600" b="0" dirty="0"/>
              <a:t>On 7 March 1994, the Navy issued the first orders for women to be assigned aboard a combatant ship.</a:t>
            </a:r>
            <a:endParaRPr dirty="0"/>
          </a:p>
          <a:p>
            <a:pPr marL="231775" lvl="0" indent="-228600" algn="l" rtl="0">
              <a:lnSpc>
                <a:spcPct val="90000"/>
              </a:lnSpc>
              <a:spcBef>
                <a:spcPts val="320"/>
              </a:spcBef>
              <a:spcAft>
                <a:spcPts val="0"/>
              </a:spcAft>
              <a:buClr>
                <a:schemeClr val="dk1"/>
              </a:buClr>
              <a:buSzPts val="1600"/>
              <a:buFont typeface="Arial"/>
              <a:buChar char="•"/>
            </a:pPr>
            <a:r>
              <a:rPr lang="en-US" sz="1600" b="0" dirty="0"/>
              <a:t>Today women serve in every field that America’s Navy has to offer. </a:t>
            </a:r>
            <a:endParaRPr dirty="0"/>
          </a:p>
          <a:p>
            <a:pPr marL="231775" lvl="0" indent="-228600" algn="l" rtl="0">
              <a:lnSpc>
                <a:spcPct val="90000"/>
              </a:lnSpc>
              <a:spcBef>
                <a:spcPts val="320"/>
              </a:spcBef>
              <a:spcAft>
                <a:spcPts val="0"/>
              </a:spcAft>
              <a:buClr>
                <a:schemeClr val="dk1"/>
              </a:buClr>
              <a:buSzPts val="1600"/>
              <a:buFont typeface="Arial"/>
              <a:buChar char="•"/>
            </a:pPr>
            <a:r>
              <a:rPr lang="en-US" sz="1600" b="0" dirty="0"/>
              <a:t>In March 2016 America’s Navy opened the Seal program to Women. </a:t>
            </a:r>
            <a:endParaRPr dirty="0"/>
          </a:p>
          <a:p>
            <a:pPr marL="231775" lvl="0" indent="-127000" algn="l" rtl="0">
              <a:lnSpc>
                <a:spcPct val="90000"/>
              </a:lnSpc>
              <a:spcBef>
                <a:spcPts val="320"/>
              </a:spcBef>
              <a:spcAft>
                <a:spcPts val="0"/>
              </a:spcAft>
              <a:buClr>
                <a:schemeClr val="dk1"/>
              </a:buClr>
              <a:buSzPts val="1600"/>
              <a:buFont typeface="Arial"/>
              <a:buNone/>
            </a:pPr>
            <a:endParaRPr sz="1600" b="0" dirty="0"/>
          </a:p>
          <a:p>
            <a:pPr marL="231775" lvl="0" indent="-127000" algn="l" rtl="0">
              <a:lnSpc>
                <a:spcPct val="90000"/>
              </a:lnSpc>
              <a:spcBef>
                <a:spcPts val="320"/>
              </a:spcBef>
              <a:spcAft>
                <a:spcPts val="0"/>
              </a:spcAft>
              <a:buClr>
                <a:schemeClr val="dk1"/>
              </a:buClr>
              <a:buSzPts val="1600"/>
              <a:buFont typeface="Arial"/>
              <a:buNone/>
            </a:pPr>
            <a:endParaRPr sz="1600" b="0" dirty="0"/>
          </a:p>
        </p:txBody>
      </p:sp>
      <p:sp>
        <p:nvSpPr>
          <p:cNvPr id="63" name="Google Shape;63;p7"/>
          <p:cNvSpPr txBox="1">
            <a:spLocks noGrp="1"/>
          </p:cNvSpPr>
          <p:nvPr>
            <p:ph type="title"/>
          </p:nvPr>
        </p:nvSpPr>
        <p:spPr>
          <a:xfrm>
            <a:off x="6674065" y="-248469"/>
            <a:ext cx="4939869" cy="154386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US" sz="4400">
                <a:latin typeface="Arial"/>
                <a:ea typeface="Arial"/>
                <a:cs typeface="Arial"/>
                <a:sym typeface="Arial"/>
              </a:rPr>
              <a:t>History</a:t>
            </a:r>
            <a:endParaRPr/>
          </a:p>
        </p:txBody>
      </p:sp>
      <p:sp>
        <p:nvSpPr>
          <p:cNvPr id="66" name="Google Shape;66;p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None/>
            </a:pPr>
            <a:fld id="{00000000-1234-1234-1234-123412341234}" type="slidenum">
              <a:rPr lang="en-US" sz="1200">
                <a:solidFill>
                  <a:srgbClr val="888888"/>
                </a:solidFill>
                <a:latin typeface="Calibri"/>
                <a:ea typeface="Calibri"/>
                <a:cs typeface="Calibri"/>
                <a:sym typeface="Calibri"/>
              </a:rPr>
              <a:t>3</a:t>
            </a:fld>
            <a:endParaRPr sz="1200">
              <a:solidFill>
                <a:srgbClr val="888888"/>
              </a:solidFill>
              <a:latin typeface="Calibri"/>
              <a:ea typeface="Calibri"/>
              <a:cs typeface="Calibri"/>
              <a:sym typeface="Calibri"/>
            </a:endParaRPr>
          </a:p>
        </p:txBody>
      </p:sp>
      <p:pic>
        <p:nvPicPr>
          <p:cNvPr id="65" name="Google Shape;65;p7"/>
          <p:cNvPicPr preferRelativeResize="0"/>
          <p:nvPr/>
        </p:nvPicPr>
        <p:blipFill rotWithShape="1">
          <a:blip r:embed="rId3">
            <a:alphaModFix/>
          </a:blip>
          <a:srcRect l="27908" r="6569" b="3"/>
          <a:stretch/>
        </p:blipFill>
        <p:spPr>
          <a:xfrm>
            <a:off x="283097" y="1073459"/>
            <a:ext cx="2708323" cy="444845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8"/>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sz="4400"/>
              <a:t>Uniforms</a:t>
            </a:r>
            <a:endParaRPr/>
          </a:p>
        </p:txBody>
      </p:sp>
      <p:sp>
        <p:nvSpPr>
          <p:cNvPr id="72" name="Google Shape;72;p8"/>
          <p:cNvSpPr txBox="1">
            <a:spLocks noGrp="1"/>
          </p:cNvSpPr>
          <p:nvPr>
            <p:ph type="sldNum" idx="12"/>
          </p:nvPr>
        </p:nvSpPr>
        <p:spPr>
          <a:prstGeom prst="rect">
            <a:avLst/>
          </a:prstGeom>
          <a:noFill/>
          <a:ln>
            <a:noFill/>
          </a:ln>
        </p:spPr>
        <p:txBody>
          <a:bodyPr spcFirstLastPara="1" wrap="square" lIns="91425" tIns="27425" rIns="91425" bIns="27425" anchor="ctr" anchorCtr="0">
            <a:noAutofit/>
          </a:bodyPr>
          <a:lstStyle/>
          <a:p>
            <a:pPr marL="0" lvl="0" indent="0" algn="r" rtl="0">
              <a:lnSpc>
                <a:spcPct val="120000"/>
              </a:lnSpc>
              <a:spcBef>
                <a:spcPts val="0"/>
              </a:spcBef>
              <a:spcAft>
                <a:spcPts val="0"/>
              </a:spcAft>
              <a:buNone/>
            </a:pPr>
            <a:fld id="{00000000-1234-1234-1234-123412341234}" type="slidenum">
              <a:rPr lang="en-US"/>
              <a:t>4</a:t>
            </a:fld>
            <a:endParaRPr/>
          </a:p>
        </p:txBody>
      </p:sp>
      <p:pic>
        <p:nvPicPr>
          <p:cNvPr id="73" name="Google Shape;73;p8"/>
          <p:cNvPicPr preferRelativeResize="0"/>
          <p:nvPr/>
        </p:nvPicPr>
        <p:blipFill rotWithShape="1">
          <a:blip r:embed="rId3">
            <a:alphaModFix/>
          </a:blip>
          <a:srcRect l="17631" r="19052"/>
          <a:stretch/>
        </p:blipFill>
        <p:spPr>
          <a:xfrm>
            <a:off x="301841" y="469777"/>
            <a:ext cx="3329126" cy="5155267"/>
          </a:xfrm>
          <a:prstGeom prst="rect">
            <a:avLst/>
          </a:prstGeom>
          <a:noFill/>
          <a:ln>
            <a:noFill/>
          </a:ln>
        </p:spPr>
      </p:pic>
      <p:sp>
        <p:nvSpPr>
          <p:cNvPr id="74" name="Google Shape;74;p8"/>
          <p:cNvSpPr txBox="1"/>
          <p:nvPr/>
        </p:nvSpPr>
        <p:spPr>
          <a:xfrm>
            <a:off x="3879542" y="1995659"/>
            <a:ext cx="5255991" cy="3416320"/>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Women in the Navy wear many hats, fill many shoes and wear any uniform. You can be any combination of hero in the Navy.</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Uniform modernization is an ongoing project. The maternity uniforms, undershirts and, other items are consistently updated. </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Earrings, rings, bracelets, necklaces are authorized to be worn in uniform. </a:t>
            </a:r>
            <a:endParaRPr dirty="0"/>
          </a:p>
          <a:p>
            <a:pPr marL="285750" marR="0" lvl="0" indent="-171450" algn="l" rtl="0">
              <a:spcBef>
                <a:spcPts val="0"/>
              </a:spcBef>
              <a:spcAft>
                <a:spcPts val="0"/>
              </a:spcAft>
              <a:buClr>
                <a:schemeClr val="dk1"/>
              </a:buClr>
              <a:buSzPts val="1800"/>
              <a:buFont typeface="Arial"/>
              <a:buNone/>
            </a:pP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9"/>
          <p:cNvSpPr txBox="1">
            <a:spLocks noGrp="1"/>
          </p:cNvSpPr>
          <p:nvPr>
            <p:ph type="title"/>
          </p:nvPr>
        </p:nvSpPr>
        <p:spPr>
          <a:xfrm>
            <a:off x="242888" y="541076"/>
            <a:ext cx="8146510" cy="90672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dirty="0"/>
              <a:t>Hair Regulations</a:t>
            </a:r>
            <a:endParaRPr lang="en-US" sz="5400" dirty="0"/>
          </a:p>
        </p:txBody>
      </p:sp>
      <p:sp>
        <p:nvSpPr>
          <p:cNvPr id="80" name="Google Shape;80;p9"/>
          <p:cNvSpPr txBox="1">
            <a:spLocks noGrp="1"/>
          </p:cNvSpPr>
          <p:nvPr>
            <p:ph type="sldNum" idx="12"/>
          </p:nvPr>
        </p:nvSpPr>
        <p:spPr>
          <a:prstGeom prst="rect">
            <a:avLst/>
          </a:prstGeom>
          <a:noFill/>
          <a:ln>
            <a:noFill/>
          </a:ln>
        </p:spPr>
        <p:txBody>
          <a:bodyPr spcFirstLastPara="1" wrap="square" lIns="91425" tIns="27425" rIns="91425" bIns="27425" anchor="ctr" anchorCtr="0">
            <a:noAutofit/>
          </a:bodyPr>
          <a:lstStyle/>
          <a:p>
            <a:pPr marL="0" lvl="0" indent="0" algn="r" rtl="0">
              <a:lnSpc>
                <a:spcPct val="120000"/>
              </a:lnSpc>
              <a:spcBef>
                <a:spcPts val="0"/>
              </a:spcBef>
              <a:spcAft>
                <a:spcPts val="0"/>
              </a:spcAft>
              <a:buNone/>
            </a:pPr>
            <a:fld id="{00000000-1234-1234-1234-123412341234}" type="slidenum">
              <a:rPr lang="en-US"/>
              <a:t>5</a:t>
            </a:fld>
            <a:endParaRPr/>
          </a:p>
        </p:txBody>
      </p:sp>
      <p:sp>
        <p:nvSpPr>
          <p:cNvPr id="81" name="Google Shape;81;p9"/>
          <p:cNvSpPr txBox="1"/>
          <p:nvPr/>
        </p:nvSpPr>
        <p:spPr>
          <a:xfrm>
            <a:off x="0" y="1466295"/>
            <a:ext cx="4417010" cy="4410722"/>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The Navy is the most lenient branch when it comes to hair regulations.</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Just recently we approved multiple different hairstyles to include braids, larger buns and, ponytails while in uniform.</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We will also not cut your hair in basic training! Prior to departing we will teach you the proper way to style your hair in bootcamp.</a:t>
            </a:r>
            <a:endParaRPr dirty="0"/>
          </a:p>
        </p:txBody>
      </p:sp>
      <p:pic>
        <p:nvPicPr>
          <p:cNvPr id="82" name="Google Shape;82;p9"/>
          <p:cNvPicPr preferRelativeResize="0"/>
          <p:nvPr/>
        </p:nvPicPr>
        <p:blipFill rotWithShape="1">
          <a:blip r:embed="rId3">
            <a:alphaModFix/>
          </a:blip>
          <a:srcRect/>
          <a:stretch/>
        </p:blipFill>
        <p:spPr>
          <a:xfrm>
            <a:off x="4417010" y="1798404"/>
            <a:ext cx="4635477" cy="307617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0"/>
          <p:cNvSpPr txBox="1">
            <a:spLocks noGrp="1"/>
          </p:cNvSpPr>
          <p:nvPr>
            <p:ph type="title"/>
          </p:nvPr>
        </p:nvSpPr>
        <p:spPr>
          <a:xfrm>
            <a:off x="384114" y="497831"/>
            <a:ext cx="7981667" cy="92643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200" dirty="0"/>
              <a:t>Notable Women</a:t>
            </a:r>
            <a:endParaRPr sz="5400" dirty="0"/>
          </a:p>
        </p:txBody>
      </p:sp>
      <p:sp>
        <p:nvSpPr>
          <p:cNvPr id="88" name="Google Shape;88;p10"/>
          <p:cNvSpPr txBox="1">
            <a:spLocks noGrp="1"/>
          </p:cNvSpPr>
          <p:nvPr>
            <p:ph type="sldNum" idx="12"/>
          </p:nvPr>
        </p:nvSpPr>
        <p:spPr>
          <a:prstGeom prst="rect">
            <a:avLst/>
          </a:prstGeom>
          <a:noFill/>
          <a:ln>
            <a:noFill/>
          </a:ln>
        </p:spPr>
        <p:txBody>
          <a:bodyPr spcFirstLastPara="1" wrap="square" lIns="91425" tIns="27425" rIns="91425" bIns="27425" anchor="ctr" anchorCtr="0">
            <a:noAutofit/>
          </a:bodyPr>
          <a:lstStyle/>
          <a:p>
            <a:pPr marL="0" lvl="0" indent="0" algn="r" rtl="0">
              <a:lnSpc>
                <a:spcPct val="120000"/>
              </a:lnSpc>
              <a:spcBef>
                <a:spcPts val="0"/>
              </a:spcBef>
              <a:spcAft>
                <a:spcPts val="0"/>
              </a:spcAft>
              <a:buNone/>
            </a:pPr>
            <a:fld id="{00000000-1234-1234-1234-123412341234}" type="slidenum">
              <a:rPr lang="en-US"/>
              <a:t>6</a:t>
            </a:fld>
            <a:endParaRPr/>
          </a:p>
        </p:txBody>
      </p:sp>
      <p:pic>
        <p:nvPicPr>
          <p:cNvPr id="89" name="Google Shape;89;p10"/>
          <p:cNvPicPr preferRelativeResize="0"/>
          <p:nvPr/>
        </p:nvPicPr>
        <p:blipFill rotWithShape="1">
          <a:blip r:embed="rId3">
            <a:alphaModFix/>
          </a:blip>
          <a:srcRect/>
          <a:stretch/>
        </p:blipFill>
        <p:spPr>
          <a:xfrm>
            <a:off x="565514" y="1549282"/>
            <a:ext cx="2560320" cy="3200400"/>
          </a:xfrm>
          <a:prstGeom prst="rect">
            <a:avLst/>
          </a:prstGeom>
          <a:noFill/>
          <a:ln>
            <a:noFill/>
          </a:ln>
        </p:spPr>
      </p:pic>
      <p:pic>
        <p:nvPicPr>
          <p:cNvPr id="90" name="Google Shape;90;p10"/>
          <p:cNvPicPr preferRelativeResize="0"/>
          <p:nvPr/>
        </p:nvPicPr>
        <p:blipFill rotWithShape="1">
          <a:blip r:embed="rId4">
            <a:alphaModFix/>
          </a:blip>
          <a:srcRect/>
          <a:stretch/>
        </p:blipFill>
        <p:spPr>
          <a:xfrm>
            <a:off x="3560302" y="1549282"/>
            <a:ext cx="2438400" cy="3200400"/>
          </a:xfrm>
          <a:prstGeom prst="rect">
            <a:avLst/>
          </a:prstGeom>
          <a:noFill/>
          <a:ln>
            <a:noFill/>
          </a:ln>
        </p:spPr>
      </p:pic>
      <p:sp>
        <p:nvSpPr>
          <p:cNvPr id="91" name="Google Shape;91;p10"/>
          <p:cNvSpPr txBox="1"/>
          <p:nvPr/>
        </p:nvSpPr>
        <p:spPr>
          <a:xfrm>
            <a:off x="3512437" y="4749682"/>
            <a:ext cx="2438400" cy="1200329"/>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Arial"/>
                <a:ea typeface="Arial"/>
                <a:cs typeface="Arial"/>
                <a:sym typeface="Arial"/>
              </a:rPr>
              <a:t>Fleet Master Chief </a:t>
            </a:r>
            <a:r>
              <a:rPr lang="en-US" sz="1600" b="0" i="0" u="none" strike="noStrike" cap="none" dirty="0" err="1">
                <a:solidFill>
                  <a:schemeClr val="dk1"/>
                </a:solidFill>
                <a:latin typeface="Arial"/>
                <a:ea typeface="Arial"/>
                <a:cs typeface="Arial"/>
                <a:sym typeface="Arial"/>
              </a:rPr>
              <a:t>Beldo</a:t>
            </a:r>
            <a:r>
              <a:rPr lang="en-US" sz="1600" b="0" i="0" u="none" strike="noStrike" cap="none" dirty="0">
                <a:solidFill>
                  <a:schemeClr val="dk1"/>
                </a:solidFill>
                <a:latin typeface="Arial"/>
                <a:ea typeface="Arial"/>
                <a:cs typeface="Arial"/>
                <a:sym typeface="Arial"/>
              </a:rPr>
              <a:t> of MPT&amp;E.</a:t>
            </a:r>
            <a:endParaRPr sz="1600" dirty="0"/>
          </a:p>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Arial"/>
                <a:ea typeface="Arial"/>
                <a:cs typeface="Arial"/>
                <a:sym typeface="Arial"/>
              </a:rPr>
              <a:t>Over 34 years of service to Country.</a:t>
            </a:r>
            <a:endParaRPr sz="1600" dirty="0"/>
          </a:p>
        </p:txBody>
      </p:sp>
      <p:sp>
        <p:nvSpPr>
          <p:cNvPr id="92" name="Google Shape;92;p10"/>
          <p:cNvSpPr txBox="1"/>
          <p:nvPr/>
        </p:nvSpPr>
        <p:spPr>
          <a:xfrm>
            <a:off x="565514" y="4749811"/>
            <a:ext cx="2560320" cy="1358284"/>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Arial"/>
                <a:ea typeface="Arial"/>
                <a:cs typeface="Arial"/>
                <a:sym typeface="Arial"/>
              </a:rPr>
              <a:t>Admiral Howard was the first female 4 star.</a:t>
            </a:r>
            <a:endParaRPr sz="1600" dirty="0"/>
          </a:p>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Arial"/>
                <a:ea typeface="Arial"/>
                <a:cs typeface="Arial"/>
                <a:sym typeface="Arial"/>
              </a:rPr>
              <a:t>First African American and Woman to hold post as Vice CNO.</a:t>
            </a:r>
            <a:endParaRPr sz="1600" dirty="0"/>
          </a:p>
        </p:txBody>
      </p:sp>
      <p:sp>
        <p:nvSpPr>
          <p:cNvPr id="93" name="Google Shape;93;p10"/>
          <p:cNvSpPr txBox="1"/>
          <p:nvPr/>
        </p:nvSpPr>
        <p:spPr>
          <a:xfrm>
            <a:off x="6357308" y="4749682"/>
            <a:ext cx="2625825" cy="1754326"/>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Arial"/>
                <a:ea typeface="Arial"/>
                <a:cs typeface="Arial"/>
                <a:sym typeface="Arial"/>
              </a:rPr>
              <a:t>Admiral Hopper coined the phrase “Debugging”.</a:t>
            </a:r>
            <a:endParaRPr sz="1600" dirty="0"/>
          </a:p>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Arial"/>
                <a:ea typeface="Arial"/>
                <a:cs typeface="Arial"/>
                <a:sym typeface="Arial"/>
              </a:rPr>
              <a:t>Launched the Navy into the technology era. </a:t>
            </a:r>
            <a:endParaRPr sz="1600" dirty="0"/>
          </a:p>
        </p:txBody>
      </p:sp>
      <p:pic>
        <p:nvPicPr>
          <p:cNvPr id="94" name="Google Shape;94;p10"/>
          <p:cNvPicPr preferRelativeResize="0"/>
          <p:nvPr/>
        </p:nvPicPr>
        <p:blipFill>
          <a:blip r:embed="rId5">
            <a:alphaModFix/>
          </a:blip>
          <a:stretch>
            <a:fillRect/>
          </a:stretch>
        </p:blipFill>
        <p:spPr>
          <a:xfrm>
            <a:off x="6433170" y="1540340"/>
            <a:ext cx="2475898" cy="3200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1"/>
          <p:cNvSpPr txBox="1">
            <a:spLocks noGrp="1"/>
          </p:cNvSpPr>
          <p:nvPr>
            <p:ph type="title"/>
          </p:nvPr>
        </p:nvSpPr>
        <p:spPr>
          <a:xfrm>
            <a:off x="160867" y="609600"/>
            <a:ext cx="8068733" cy="838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600" dirty="0"/>
              <a:t>Growing Fields</a:t>
            </a:r>
            <a:endParaRPr sz="3600" dirty="0"/>
          </a:p>
        </p:txBody>
      </p:sp>
      <p:sp>
        <p:nvSpPr>
          <p:cNvPr id="100" name="Google Shape;100;p11"/>
          <p:cNvSpPr txBox="1">
            <a:spLocks noGrp="1"/>
          </p:cNvSpPr>
          <p:nvPr>
            <p:ph type="sldNum" idx="12"/>
          </p:nvPr>
        </p:nvSpPr>
        <p:spPr>
          <a:prstGeom prst="rect">
            <a:avLst/>
          </a:prstGeom>
          <a:noFill/>
          <a:ln>
            <a:noFill/>
          </a:ln>
        </p:spPr>
        <p:txBody>
          <a:bodyPr spcFirstLastPara="1" wrap="square" lIns="91425" tIns="27425" rIns="91425" bIns="27425" anchor="ctr" anchorCtr="0">
            <a:noAutofit/>
          </a:bodyPr>
          <a:lstStyle/>
          <a:p>
            <a:pPr marL="0" lvl="0" indent="0" algn="r" rtl="0">
              <a:lnSpc>
                <a:spcPct val="120000"/>
              </a:lnSpc>
              <a:spcBef>
                <a:spcPts val="0"/>
              </a:spcBef>
              <a:spcAft>
                <a:spcPts val="0"/>
              </a:spcAft>
              <a:buNone/>
            </a:pPr>
            <a:fld id="{00000000-1234-1234-1234-123412341234}" type="slidenum">
              <a:rPr lang="en-US"/>
              <a:t>7</a:t>
            </a:fld>
            <a:endParaRPr/>
          </a:p>
        </p:txBody>
      </p:sp>
      <p:pic>
        <p:nvPicPr>
          <p:cNvPr id="101" name="Google Shape;101;p11"/>
          <p:cNvPicPr preferRelativeResize="0"/>
          <p:nvPr/>
        </p:nvPicPr>
        <p:blipFill rotWithShape="1">
          <a:blip r:embed="rId3">
            <a:alphaModFix/>
          </a:blip>
          <a:srcRect/>
          <a:stretch/>
        </p:blipFill>
        <p:spPr>
          <a:xfrm>
            <a:off x="1837677" y="2772282"/>
            <a:ext cx="4975358" cy="2943404"/>
          </a:xfrm>
          <a:prstGeom prst="rect">
            <a:avLst/>
          </a:prstGeom>
          <a:noFill/>
          <a:ln>
            <a:noFill/>
          </a:ln>
        </p:spPr>
      </p:pic>
      <p:sp>
        <p:nvSpPr>
          <p:cNvPr id="102" name="Google Shape;102;p11"/>
          <p:cNvSpPr txBox="1"/>
          <p:nvPr/>
        </p:nvSpPr>
        <p:spPr>
          <a:xfrm>
            <a:off x="76200" y="1690687"/>
            <a:ext cx="8906933" cy="923330"/>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Apart from Special Warfare the Navy has opened up Submarine duty assignments. </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April 29</a:t>
            </a:r>
            <a:r>
              <a:rPr lang="en-US" sz="1800" b="0" i="0" u="none" strike="noStrike" cap="none" baseline="30000" dirty="0">
                <a:solidFill>
                  <a:schemeClr val="dk1"/>
                </a:solidFill>
                <a:latin typeface="Arial"/>
                <a:ea typeface="Arial"/>
                <a:cs typeface="Arial"/>
                <a:sym typeface="Arial"/>
              </a:rPr>
              <a:t>th</a:t>
            </a:r>
            <a:r>
              <a:rPr lang="en-US" sz="1800" b="0" i="0" u="none" strike="noStrike" cap="none" dirty="0">
                <a:solidFill>
                  <a:schemeClr val="dk1"/>
                </a:solidFill>
                <a:latin typeface="Arial"/>
                <a:ea typeface="Arial"/>
                <a:cs typeface="Arial"/>
                <a:sym typeface="Arial"/>
              </a:rPr>
              <a:t> 2010 Navy authorized females to begin submariner pipeline.</a:t>
            </a:r>
            <a:endParaRPr dirty="0"/>
          </a:p>
          <a:p>
            <a:pPr marL="285750" marR="0" lvl="0" indent="-285750" algn="l" rtl="0">
              <a:spcBef>
                <a:spcPts val="0"/>
              </a:spcBef>
              <a:spcAft>
                <a:spcPts val="0"/>
              </a:spcAft>
              <a:buClr>
                <a:schemeClr val="dk1"/>
              </a:buClr>
              <a:buSzPts val="1800"/>
              <a:buFont typeface="Arial"/>
              <a:buChar char="•"/>
            </a:pPr>
            <a:r>
              <a:rPr lang="en-US" sz="1800" b="0" i="0" u="none" strike="noStrike" cap="none" dirty="0">
                <a:solidFill>
                  <a:schemeClr val="dk1"/>
                </a:solidFill>
                <a:latin typeface="Arial"/>
                <a:ea typeface="Arial"/>
                <a:cs typeface="Arial"/>
                <a:sym typeface="Arial"/>
              </a:rPr>
              <a:t>On December 5</a:t>
            </a:r>
            <a:r>
              <a:rPr lang="en-US" sz="1800" b="0" i="0" u="none" strike="noStrike" cap="none" baseline="30000" dirty="0">
                <a:solidFill>
                  <a:schemeClr val="dk1"/>
                </a:solidFill>
                <a:latin typeface="Arial"/>
                <a:ea typeface="Arial"/>
                <a:cs typeface="Arial"/>
                <a:sym typeface="Arial"/>
              </a:rPr>
              <a:t>th</a:t>
            </a:r>
            <a:r>
              <a:rPr lang="en-US" sz="1800" b="0" i="0" u="none" strike="noStrike" cap="none" dirty="0">
                <a:solidFill>
                  <a:schemeClr val="dk1"/>
                </a:solidFill>
                <a:latin typeface="Arial"/>
                <a:ea typeface="Arial"/>
                <a:cs typeface="Arial"/>
                <a:sym typeface="Arial"/>
              </a:rPr>
              <a:t> 2012 the Navy qualified its first 3 Female Sailors in Submarines.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8" name="Google Shape;108;p12"/>
          <p:cNvSpPr txBox="1">
            <a:spLocks noGrp="1"/>
          </p:cNvSpPr>
          <p:nvPr>
            <p:ph type="sldNum" idx="12"/>
          </p:nvPr>
        </p:nvSpPr>
        <p:spPr>
          <a:prstGeom prst="rect">
            <a:avLst/>
          </a:prstGeom>
          <a:noFill/>
          <a:ln>
            <a:noFill/>
          </a:ln>
        </p:spPr>
        <p:txBody>
          <a:bodyPr spcFirstLastPara="1" wrap="square" lIns="91425" tIns="27425" rIns="91425" bIns="27425" anchor="ctr" anchorCtr="0">
            <a:noAutofit/>
          </a:bodyPr>
          <a:lstStyle/>
          <a:p>
            <a:pPr marL="0" lvl="0" indent="0" algn="r" rtl="0">
              <a:lnSpc>
                <a:spcPct val="120000"/>
              </a:lnSpc>
              <a:spcBef>
                <a:spcPts val="0"/>
              </a:spcBef>
              <a:spcAft>
                <a:spcPts val="0"/>
              </a:spcAft>
              <a:buNone/>
            </a:pPr>
            <a:fld id="{00000000-1234-1234-1234-123412341234}" type="slidenum">
              <a:rPr lang="en-US"/>
              <a:t>8</a:t>
            </a:fld>
            <a:endParaRPr/>
          </a:p>
        </p:txBody>
      </p:sp>
      <p:sp>
        <p:nvSpPr>
          <p:cNvPr id="109" name="Google Shape;109;p12"/>
          <p:cNvSpPr txBox="1"/>
          <p:nvPr/>
        </p:nvSpPr>
        <p:spPr>
          <a:xfrm>
            <a:off x="2438400" y="2921168"/>
            <a:ext cx="4267200" cy="10156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0" b="0" i="0" u="none" strike="noStrike" cap="none">
                <a:solidFill>
                  <a:schemeClr val="dk1"/>
                </a:solidFill>
                <a:latin typeface="Arial"/>
                <a:ea typeface="Arial"/>
                <a:cs typeface="Arial"/>
                <a:sym typeface="Arial"/>
              </a:rPr>
              <a:t>Questions?</a:t>
            </a:r>
            <a:endParaRPr/>
          </a:p>
        </p:txBody>
      </p:sp>
    </p:spTree>
  </p:cSld>
  <p:clrMapOvr>
    <a:masterClrMapping/>
  </p:clrMapOvr>
</p:sld>
</file>

<file path=ppt/theme/theme1.xml><?xml version="1.0" encoding="utf-8"?>
<a:theme xmlns:a="http://schemas.openxmlformats.org/drawingml/2006/main" name="fbts1">
  <a:themeElements>
    <a:clrScheme name="Custom 1">
      <a:dk1>
        <a:srgbClr val="022A3A"/>
      </a:dk1>
      <a:lt1>
        <a:srgbClr val="FFFEF9"/>
      </a:lt1>
      <a:dk2>
        <a:srgbClr val="022A3A"/>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1" id="{6B590766-0EA8-488A-B709-0F1DFBF41585}" vid="{825A0819-30E0-4683-9E6E-32E24A3E837B}"/>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fbts1</Template>
  <TotalTime>0</TotalTime>
  <Words>358</Words>
  <Application>Microsoft Office PowerPoint</Application>
  <PresentationFormat>On-screen Show (4:3)</PresentationFormat>
  <Paragraphs>40</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Rockwell</vt:lpstr>
      <vt:lpstr>Wingdings</vt:lpstr>
      <vt:lpstr>fbts1</vt:lpstr>
      <vt:lpstr>WOMEN IN THE NAVY</vt:lpstr>
      <vt:lpstr>Background</vt:lpstr>
      <vt:lpstr>History</vt:lpstr>
      <vt:lpstr>Uniforms</vt:lpstr>
      <vt:lpstr>Hair Regulations</vt:lpstr>
      <vt:lpstr>Notable Women</vt:lpstr>
      <vt:lpstr>Growing Fields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IN THE NAVY</dc:title>
  <cp:lastModifiedBy>Michael Harshbarger</cp:lastModifiedBy>
  <cp:revision>1</cp:revision>
  <dcterms:modified xsi:type="dcterms:W3CDTF">2019-04-07T21:24:08Z</dcterms:modified>
</cp:coreProperties>
</file>