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7010400" cy="9296400"/>
  <p:embeddedFontLst>
    <p:embeddedFont>
      <p:font typeface="Calibri" panose="020F0502020204030204" pitchFamily="34" charset="0"/>
      <p:regular r:id="rId17"/>
      <p:bold r:id="rId18"/>
      <p:italic r:id="rId19"/>
      <p:boldItalic r:id="rId20"/>
    </p:embeddedFont>
    <p:embeddedFont>
      <p:font typeface="Rockwell" panose="02060603020205020403" pitchFamily="18"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3ADDC8-B67B-43CB-A245-C96EFCAB2DAB}">
  <a:tblStyle styleId="{513ADDC8-B67B-43CB-A245-C96EFCAB2DA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51" name="Google Shape;5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0: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17" name="Google Shape;217;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23" name="Google Shape;223;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37" name="Google Shape;237;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1184275" y="698500"/>
            <a:ext cx="4646613" cy="34845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13:notes"/>
          <p:cNvSpPr txBox="1">
            <a:spLocks noGrp="1"/>
          </p:cNvSpPr>
          <p:nvPr>
            <p:ph type="body" idx="1"/>
          </p:nvPr>
        </p:nvSpPr>
        <p:spPr>
          <a:xfrm>
            <a:off x="311150" y="4416425"/>
            <a:ext cx="6388100" cy="4181475"/>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solidFill>
                  <a:srgbClr val="FF3300"/>
                </a:solidFill>
              </a:rPr>
              <a:t>CNSWC 03 responsible for updating this slide. </a:t>
            </a:r>
            <a:endParaRPr/>
          </a:p>
          <a:p>
            <a:pPr marL="0" lvl="0" indent="-76200" algn="l" rtl="0">
              <a:spcBef>
                <a:spcPts val="360"/>
              </a:spcBef>
              <a:spcAft>
                <a:spcPts val="0"/>
              </a:spcAft>
              <a:buClr>
                <a:srgbClr val="0000FF"/>
              </a:buClr>
              <a:buSzPts val="1200"/>
              <a:buFont typeface="Calibri"/>
              <a:buChar char="•"/>
            </a:pPr>
            <a:r>
              <a:rPr lang="en-US">
                <a:solidFill>
                  <a:srgbClr val="0000FF"/>
                </a:solidFill>
              </a:rPr>
              <a:t> TRANSITION: As these next few slides will show, NSW is uniquely qualified to be the preemptive force needed to defeat terrorists because we are versatile, responsive, offensively focused, and continuously forward deployed to take the fight to the enemy</a:t>
            </a:r>
            <a:endParaRPr/>
          </a:p>
          <a:p>
            <a:pPr marL="0" lvl="0" indent="-76200" algn="l" rtl="0">
              <a:spcBef>
                <a:spcPts val="360"/>
              </a:spcBef>
              <a:spcAft>
                <a:spcPts val="0"/>
              </a:spcAft>
              <a:buClr>
                <a:schemeClr val="dk1"/>
              </a:buClr>
              <a:buSzPts val="1200"/>
              <a:buFont typeface="Calibri"/>
              <a:buChar char="•"/>
            </a:pPr>
            <a:r>
              <a:rPr lang="en-US"/>
              <a:t> Humans are more important than hardware, and Naval Special Warfare operators are among the best-trained forces in the world.</a:t>
            </a:r>
            <a:endParaRPr/>
          </a:p>
          <a:p>
            <a:pPr marL="0" lvl="0" indent="-76200" algn="l" rtl="0">
              <a:spcBef>
                <a:spcPts val="360"/>
              </a:spcBef>
              <a:spcAft>
                <a:spcPts val="0"/>
              </a:spcAft>
              <a:buClr>
                <a:schemeClr val="dk1"/>
              </a:buClr>
              <a:buSzPts val="1200"/>
              <a:buFont typeface="Calibri"/>
              <a:buChar char="•"/>
            </a:pPr>
            <a:r>
              <a:rPr lang="en-US"/>
              <a:t> Naval Special Warfare’s most important weapon will always be the SEAL and SWCC operator.  The strength of the NSW community is the people. Even with sophisticated technologies,  “eyes on target” provides the most reliable intelligence and positive identification (PID) of the enemy. </a:t>
            </a:r>
            <a:endParaRPr/>
          </a:p>
          <a:p>
            <a:pPr marL="0" lvl="0" indent="-76200" algn="l" rtl="0">
              <a:spcBef>
                <a:spcPts val="360"/>
              </a:spcBef>
              <a:spcAft>
                <a:spcPts val="0"/>
              </a:spcAft>
              <a:buClr>
                <a:schemeClr val="dk1"/>
              </a:buClr>
              <a:buSzPts val="1200"/>
              <a:buFont typeface="Calibri"/>
              <a:buChar char="•"/>
            </a:pPr>
            <a:r>
              <a:rPr lang="en-US"/>
              <a:t> NSW operators are elite warriors.  They are mature and highly educated. The average age of our operator is 27 years old and the majority of our SEALs and SWCCs have college degrees. All NSW operators have a career commitment to education.</a:t>
            </a:r>
            <a:endParaRPr/>
          </a:p>
          <a:p>
            <a:pPr marL="0" lvl="0" indent="-76200" algn="l" rtl="0">
              <a:spcBef>
                <a:spcPts val="360"/>
              </a:spcBef>
              <a:spcAft>
                <a:spcPts val="0"/>
              </a:spcAft>
              <a:buClr>
                <a:schemeClr val="dk1"/>
              </a:buClr>
              <a:buSzPts val="1200"/>
              <a:buFont typeface="Calibri"/>
              <a:buChar char="•"/>
            </a:pPr>
            <a:r>
              <a:rPr lang="en-US"/>
              <a:t> NSW operators are smart, fit, mature, and hardworking young men from all races and backgrounds.  They are extremely well trained and prepared. SEAL operators spend more than 2 years in training before they deploy into SEAL units, while SWCCs train for more than one year before joining NSW Special Boat Teams.  Every operator possesses the tactical skills, advanced technologies and unconventional mindset to succeed against any adversary.</a:t>
            </a:r>
            <a:endParaRPr/>
          </a:p>
          <a:p>
            <a:pPr marL="0" lvl="0" indent="-76200" algn="l" rtl="0">
              <a:spcBef>
                <a:spcPts val="360"/>
              </a:spcBef>
              <a:spcAft>
                <a:spcPts val="0"/>
              </a:spcAft>
              <a:buClr>
                <a:schemeClr val="dk1"/>
              </a:buClr>
              <a:buSzPts val="1200"/>
              <a:buFont typeface="Calibri"/>
              <a:buChar char="•"/>
            </a:pPr>
            <a:r>
              <a:rPr lang="en-US"/>
              <a:t> When presented with intelligence that is perishable, our force must have the ability and authority to take decisive action against our enemies, to prevent them from planning and carrying out terrorist actions. Our NSW Squadrons deploy with senior officer and enlisted leaders to ensure the best possible decisions are made.  We are highly dependable and disciplined professionals with uncompromising integrity and judgment under stress.  We can be trusted with highly sensitive and dangerous missions.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51" name="Google Shape;251;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62" name="Google Shape;62;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70" name="Google Shape;70;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87" name="Google Shape;87;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98" name="Google Shape;98;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35" name="Google Shape;135;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80" name="Google Shape;180;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93" name="Google Shape;193;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00" name="Google Shape;200;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199"/>
            <a:ext cx="7772400" cy="1909763"/>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909609"/>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415693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7201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Clip Art and Text" type="clipArtAndTx">
  <p:cSld name="Title, Clip Art and Tex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685800" y="685800"/>
            <a:ext cx="77724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1" name="Google Shape;21;p4"/>
          <p:cNvSpPr>
            <a:spLocks noGrp="1"/>
          </p:cNvSpPr>
          <p:nvPr>
            <p:ph type="clipArt" idx="2"/>
          </p:nvPr>
        </p:nvSpPr>
        <p:spPr>
          <a:xfrm>
            <a:off x="685800" y="1905000"/>
            <a:ext cx="3810000" cy="44196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2" name="Google Shape;22;p4"/>
          <p:cNvSpPr txBox="1">
            <a:spLocks noGrp="1"/>
          </p:cNvSpPr>
          <p:nvPr>
            <p:ph type="body" idx="1"/>
          </p:nvPr>
        </p:nvSpPr>
        <p:spPr>
          <a:xfrm>
            <a:off x="4648200" y="1905000"/>
            <a:ext cx="3810000" cy="441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4"/>
          <p:cNvSpPr txBox="1">
            <a:spLocks noGrp="1"/>
          </p:cNvSpPr>
          <p:nvPr>
            <p:ph type="dt" idx="10"/>
          </p:nvPr>
        </p:nvSpPr>
        <p:spPr>
          <a:xfrm>
            <a:off x="0" y="64008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4"/>
          <p:cNvSpPr txBox="1">
            <a:spLocks noGrp="1"/>
          </p:cNvSpPr>
          <p:nvPr>
            <p:ph type="ftr" idx="11"/>
          </p:nvPr>
        </p:nvSpPr>
        <p:spPr>
          <a:xfrm>
            <a:off x="2209800" y="6400800"/>
            <a:ext cx="2895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4419600" y="6400800"/>
            <a:ext cx="533400" cy="3048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18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18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18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7907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4 Content" type="fourObj">
  <p:cSld name="Title and 4 Conten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85800" y="685800"/>
            <a:ext cx="7772400" cy="1143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31" name="Google Shape;31;p7"/>
          <p:cNvSpPr txBox="1">
            <a:spLocks noGrp="1"/>
          </p:cNvSpPr>
          <p:nvPr>
            <p:ph type="body" idx="1"/>
          </p:nvPr>
        </p:nvSpPr>
        <p:spPr>
          <a:xfrm>
            <a:off x="685800" y="1905000"/>
            <a:ext cx="3810000" cy="2133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2" name="Google Shape;32;p7"/>
          <p:cNvSpPr txBox="1">
            <a:spLocks noGrp="1"/>
          </p:cNvSpPr>
          <p:nvPr>
            <p:ph type="body" idx="2"/>
          </p:nvPr>
        </p:nvSpPr>
        <p:spPr>
          <a:xfrm>
            <a:off x="4648200" y="1905000"/>
            <a:ext cx="3810000" cy="2133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3" name="Google Shape;33;p7"/>
          <p:cNvSpPr txBox="1">
            <a:spLocks noGrp="1"/>
          </p:cNvSpPr>
          <p:nvPr>
            <p:ph type="body" idx="3"/>
          </p:nvPr>
        </p:nvSpPr>
        <p:spPr>
          <a:xfrm>
            <a:off x="685800" y="4191000"/>
            <a:ext cx="3810000" cy="2133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4" name="Google Shape;34;p7"/>
          <p:cNvSpPr txBox="1">
            <a:spLocks noGrp="1"/>
          </p:cNvSpPr>
          <p:nvPr>
            <p:ph type="body" idx="4"/>
          </p:nvPr>
        </p:nvSpPr>
        <p:spPr>
          <a:xfrm>
            <a:off x="4648200" y="4191000"/>
            <a:ext cx="3810000" cy="2133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5" name="Google Shape;35;p7"/>
          <p:cNvSpPr txBox="1">
            <a:spLocks noGrp="1"/>
          </p:cNvSpPr>
          <p:nvPr>
            <p:ph type="dt" idx="10"/>
          </p:nvPr>
        </p:nvSpPr>
        <p:spPr>
          <a:xfrm>
            <a:off x="0" y="6400800"/>
            <a:ext cx="19050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ftr" idx="11"/>
          </p:nvPr>
        </p:nvSpPr>
        <p:spPr>
          <a:xfrm>
            <a:off x="2209800" y="6400800"/>
            <a:ext cx="28956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sldNum" idx="12"/>
          </p:nvPr>
        </p:nvSpPr>
        <p:spPr>
          <a:xfrm>
            <a:off x="4419600" y="6400800"/>
            <a:ext cx="533400" cy="3048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4810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41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23170"/>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049137"/>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0456719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117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951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565458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438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85483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1399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56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5629643" cy="1072342"/>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96044"/>
            <a:ext cx="4629150" cy="42650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96044"/>
            <a:ext cx="2949178" cy="42729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4453884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0"/>
            <a:ext cx="5654581" cy="102246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546167"/>
            <a:ext cx="4629150" cy="431488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54104"/>
            <a:ext cx="2949178" cy="43148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384309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067550" cy="118405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49" y="1825625"/>
            <a:ext cx="8341851" cy="39350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id="{5014B7D9-8DEE-417C-89BA-ED84AC0F841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73978" y="5991142"/>
            <a:ext cx="1396538" cy="753907"/>
          </a:xfrm>
          <a:prstGeom prst="rect">
            <a:avLst/>
          </a:prstGeom>
        </p:spPr>
      </p:pic>
      <p:cxnSp>
        <p:nvCxnSpPr>
          <p:cNvPr id="21" name="Straight Connector 20">
            <a:extLst>
              <a:ext uri="{FF2B5EF4-FFF2-40B4-BE49-F238E27FC236}">
                <a16:creationId xmlns:a16="http://schemas.microsoft.com/office/drawing/2014/main" id="{C2505817-2387-478B-93DC-8F07968557CF}"/>
              </a:ext>
            </a:extLst>
          </p:cNvPr>
          <p:cNvCxnSpPr>
            <a:cxnSpLocks/>
          </p:cNvCxnSpPr>
          <p:nvPr/>
        </p:nvCxnSpPr>
        <p:spPr>
          <a:xfrm>
            <a:off x="7508081" y="5991142"/>
            <a:ext cx="0" cy="753908"/>
          </a:xfrm>
          <a:prstGeom prst="line">
            <a:avLst/>
          </a:prstGeom>
          <a:ln>
            <a:solidFill>
              <a:srgbClr val="022A3A"/>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2FAA923-2398-4698-8577-30BE984FDF51}"/>
              </a:ext>
            </a:extLst>
          </p:cNvPr>
          <p:cNvSpPr txBox="1"/>
          <p:nvPr/>
        </p:nvSpPr>
        <p:spPr>
          <a:xfrm>
            <a:off x="5336385" y="6037164"/>
            <a:ext cx="2171696" cy="707886"/>
          </a:xfrm>
          <a:prstGeom prst="rect">
            <a:avLst/>
          </a:prstGeom>
          <a:noFill/>
        </p:spPr>
        <p:txBody>
          <a:bodyPr wrap="square" rtlCol="0">
            <a:spAutoFit/>
          </a:bodyPr>
          <a:lstStyle/>
          <a:p>
            <a:pPr algn="r"/>
            <a:r>
              <a:rPr lang="en-US" sz="800" dirty="0">
                <a:latin typeface="Rockwell" panose="02060603020205020403" pitchFamily="18" charset="0"/>
              </a:rPr>
              <a:t>33.4485</a:t>
            </a:r>
            <a:r>
              <a:rPr lang="en-US" sz="800" kern="1200" dirty="0">
                <a:solidFill>
                  <a:schemeClr val="tx1"/>
                </a:solidFill>
                <a:latin typeface="Rockwell" panose="02060603020205020403" pitchFamily="18" charset="0"/>
                <a:ea typeface="+mn-ea"/>
                <a:cs typeface="+mn-cs"/>
              </a:rPr>
              <a:t>° N, -112.0721 ° W</a:t>
            </a:r>
          </a:p>
          <a:p>
            <a:pPr algn="r"/>
            <a:r>
              <a:rPr lang="en-US" sz="800" kern="1200" dirty="0">
                <a:solidFill>
                  <a:schemeClr val="tx1"/>
                </a:solidFill>
                <a:latin typeface="Rockwell" panose="02060603020205020403" pitchFamily="18" charset="0"/>
                <a:ea typeface="+mn-ea"/>
                <a:cs typeface="+mn-cs"/>
              </a:rPr>
              <a:t>US NAVY 3RD FLEET</a:t>
            </a:r>
          </a:p>
          <a:p>
            <a:pPr algn="r"/>
            <a:r>
              <a:rPr lang="en-US" sz="800" kern="1200" dirty="0">
                <a:solidFill>
                  <a:schemeClr val="tx1"/>
                </a:solidFill>
                <a:latin typeface="Rockwell" panose="02060603020205020403" pitchFamily="18" charset="0"/>
                <a:ea typeface="+mn-ea"/>
                <a:cs typeface="+mn-cs"/>
              </a:rPr>
              <a:t>NRC REGION WEST</a:t>
            </a:r>
          </a:p>
          <a:p>
            <a:pPr algn="r"/>
            <a:r>
              <a:rPr lang="en-US" sz="800" kern="1200" dirty="0">
                <a:solidFill>
                  <a:schemeClr val="tx1"/>
                </a:solidFill>
                <a:latin typeface="Rockwell" panose="02060603020205020403" pitchFamily="18" charset="0"/>
                <a:ea typeface="+mn-ea"/>
                <a:cs typeface="+mn-cs"/>
              </a:rPr>
              <a:t>NAVY RECRUITING DISTRICT</a:t>
            </a:r>
          </a:p>
          <a:p>
            <a:pPr algn="r"/>
            <a:r>
              <a:rPr lang="en-US" sz="800" kern="1200" dirty="0">
                <a:solidFill>
                  <a:schemeClr val="tx1"/>
                </a:solidFill>
                <a:latin typeface="Rockwell" panose="02060603020205020403" pitchFamily="18" charset="0"/>
                <a:ea typeface="+mn-ea"/>
                <a:cs typeface="+mn-cs"/>
              </a:rPr>
              <a:t>62410</a:t>
            </a:r>
            <a:endParaRPr lang="en-US" sz="800" dirty="0">
              <a:latin typeface="Rockwell" panose="02060603020205020403" pitchFamily="18" charset="0"/>
            </a:endParaRPr>
          </a:p>
        </p:txBody>
      </p:sp>
      <p:pic>
        <p:nvPicPr>
          <p:cNvPr id="31" name="Picture 30">
            <a:extLst>
              <a:ext uri="{FF2B5EF4-FFF2-40B4-BE49-F238E27FC236}">
                <a16:creationId xmlns:a16="http://schemas.microsoft.com/office/drawing/2014/main" id="{06232A91-ABCB-486E-B618-B1F398EFACC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786445" y="365126"/>
            <a:ext cx="1184055" cy="1184055"/>
          </a:xfrm>
          <a:prstGeom prst="rect">
            <a:avLst/>
          </a:prstGeom>
        </p:spPr>
      </p:pic>
    </p:spTree>
    <p:extLst>
      <p:ext uri="{BB962C8B-B14F-4D97-AF65-F5344CB8AC3E}">
        <p14:creationId xmlns:p14="http://schemas.microsoft.com/office/powerpoint/2010/main" val="82917608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lvl1pPr algn="l" defTabSz="914400" rtl="0" eaLnBrk="1" latinLnBrk="0" hangingPunct="1">
        <a:lnSpc>
          <a:spcPct val="90000"/>
        </a:lnSpc>
        <a:spcBef>
          <a:spcPct val="0"/>
        </a:spcBef>
        <a:buNone/>
        <a:defRPr sz="4000" kern="1200">
          <a:solidFill>
            <a:srgbClr val="022A3A"/>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22A3A"/>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rgbClr val="022A3A"/>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rgbClr val="022A3A"/>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rgbClr val="022A3A"/>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022A3A"/>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hyperlink" Target="http://www.google.com/imgres?imgurl=http://www.subshipstore.com/images/Dolphins/diver-master.jpg&amp;imgrefurl=http://www.subshipstore.com/dolphins.html&amp;usg=__iOm9bLwg7erfi8WpmNkpk6qw0kI=&amp;h=175&amp;w=217&amp;sz=6&amp;hl=en&amp;start=1&amp;itbs=1&amp;tbnid=zXYcDSj2H23n4M:&amp;tbnh=86&amp;tbnw=107&amp;prev=/images?q=NAVY+DIVER+MASTER+DIVER+PIN&amp;hl=en&amp;sa=G&amp;gbv=2&amp;tbs=isch:1"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ealswcc.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eod.navy.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4" name="Google Shape;54;p11"/>
          <p:cNvSpPr txBox="1"/>
          <p:nvPr/>
        </p:nvSpPr>
        <p:spPr>
          <a:xfrm>
            <a:off x="609600" y="1905000"/>
            <a:ext cx="8077200" cy="25545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chemeClr val="dk1"/>
                </a:solidFill>
                <a:latin typeface="Times New Roman"/>
                <a:ea typeface="Times New Roman"/>
                <a:cs typeface="Times New Roman"/>
                <a:sym typeface="Times New Roman"/>
              </a:rPr>
              <a:t>Warrior Challenge Program NAVAL SPECIAL WARFARE</a:t>
            </a:r>
            <a:endParaRPr/>
          </a:p>
          <a:p>
            <a:pPr marL="0" marR="0" lvl="0" indent="0" algn="ctr" rtl="0">
              <a:spcBef>
                <a:spcPts val="0"/>
              </a:spcBef>
              <a:spcAft>
                <a:spcPts val="0"/>
              </a:spcAft>
              <a:buNone/>
            </a:pPr>
            <a:r>
              <a:rPr lang="en-US" sz="4000" b="1" i="0" u="none" strike="noStrike" cap="none">
                <a:solidFill>
                  <a:schemeClr val="dk1"/>
                </a:solidFill>
                <a:latin typeface="Times New Roman"/>
                <a:ea typeface="Times New Roman"/>
                <a:cs typeface="Times New Roman"/>
                <a:sym typeface="Times New Roman"/>
              </a:rPr>
              <a:t>NAVAL SPECIAL OPERATIONS</a:t>
            </a:r>
            <a:endParaRPr/>
          </a:p>
          <a:p>
            <a:pPr marL="0" marR="0" lvl="0" indent="0" algn="ctr" rtl="0">
              <a:spcBef>
                <a:spcPts val="0"/>
              </a:spcBef>
              <a:spcAft>
                <a:spcPts val="0"/>
              </a:spcAft>
              <a:buNone/>
            </a:pPr>
            <a:endParaRPr sz="4000" b="1" i="0" u="none" strike="noStrike" cap="none">
              <a:solidFill>
                <a:schemeClr val="dk1"/>
              </a:solidFill>
              <a:latin typeface="Times New Roman"/>
              <a:ea typeface="Times New Roman"/>
              <a:cs typeface="Times New Roman"/>
              <a:sym typeface="Times New Roman"/>
            </a:endParaRPr>
          </a:p>
        </p:txBody>
      </p:sp>
      <p:grpSp>
        <p:nvGrpSpPr>
          <p:cNvPr id="2" name="Group 1">
            <a:extLst>
              <a:ext uri="{FF2B5EF4-FFF2-40B4-BE49-F238E27FC236}">
                <a16:creationId xmlns:a16="http://schemas.microsoft.com/office/drawing/2014/main" id="{3CC64EAB-0E1B-435F-850E-572BFAC2ED20}"/>
              </a:ext>
            </a:extLst>
          </p:cNvPr>
          <p:cNvGrpSpPr/>
          <p:nvPr/>
        </p:nvGrpSpPr>
        <p:grpSpPr>
          <a:xfrm>
            <a:off x="88777" y="3998808"/>
            <a:ext cx="8991600" cy="1669603"/>
            <a:chOff x="88777" y="3998808"/>
            <a:chExt cx="8991600" cy="1669603"/>
          </a:xfrm>
        </p:grpSpPr>
        <p:pic>
          <p:nvPicPr>
            <p:cNvPr id="55" name="Google Shape;55;p11" descr="02 trident"/>
            <p:cNvPicPr preferRelativeResize="0"/>
            <p:nvPr/>
          </p:nvPicPr>
          <p:blipFill rotWithShape="1">
            <a:blip r:embed="rId3">
              <a:alphaModFix/>
            </a:blip>
            <a:srcRect/>
            <a:stretch/>
          </p:blipFill>
          <p:spPr>
            <a:xfrm>
              <a:off x="88777" y="4419600"/>
              <a:ext cx="1755775" cy="946150"/>
            </a:xfrm>
            <a:prstGeom prst="rect">
              <a:avLst/>
            </a:prstGeom>
            <a:noFill/>
            <a:ln>
              <a:noFill/>
            </a:ln>
          </p:spPr>
        </p:pic>
        <p:pic>
          <p:nvPicPr>
            <p:cNvPr id="56" name="Google Shape;56;p11" descr="crab2"/>
            <p:cNvPicPr preferRelativeResize="0"/>
            <p:nvPr/>
          </p:nvPicPr>
          <p:blipFill rotWithShape="1">
            <a:blip r:embed="rId4">
              <a:alphaModFix/>
            </a:blip>
            <a:srcRect/>
            <a:stretch/>
          </p:blipFill>
          <p:spPr>
            <a:xfrm>
              <a:off x="5651377" y="4419600"/>
              <a:ext cx="1179513" cy="957263"/>
            </a:xfrm>
            <a:prstGeom prst="rect">
              <a:avLst/>
            </a:prstGeom>
            <a:noFill/>
            <a:ln>
              <a:noFill/>
            </a:ln>
          </p:spPr>
        </p:pic>
        <p:pic>
          <p:nvPicPr>
            <p:cNvPr id="57" name="Google Shape;57;p11" descr="AIRR"/>
            <p:cNvPicPr preferRelativeResize="0"/>
            <p:nvPr/>
          </p:nvPicPr>
          <p:blipFill rotWithShape="1">
            <a:blip r:embed="rId5">
              <a:alphaModFix/>
            </a:blip>
            <a:srcRect/>
            <a:stretch/>
          </p:blipFill>
          <p:spPr>
            <a:xfrm>
              <a:off x="7099177" y="4572000"/>
              <a:ext cx="1981200" cy="712788"/>
            </a:xfrm>
            <a:prstGeom prst="rect">
              <a:avLst/>
            </a:prstGeom>
            <a:noFill/>
            <a:ln>
              <a:noFill/>
            </a:ln>
          </p:spPr>
        </p:pic>
        <p:pic>
          <p:nvPicPr>
            <p:cNvPr id="58" name="Google Shape;58;p11" descr="diver-master">
              <a:hlinkClick r:id="rId6"/>
            </p:cNvPr>
            <p:cNvPicPr preferRelativeResize="0"/>
            <p:nvPr/>
          </p:nvPicPr>
          <p:blipFill rotWithShape="1">
            <a:blip r:embed="rId7">
              <a:alphaModFix/>
            </a:blip>
            <a:srcRect/>
            <a:stretch/>
          </p:blipFill>
          <p:spPr>
            <a:xfrm>
              <a:off x="2069977" y="4411663"/>
              <a:ext cx="1219200" cy="979487"/>
            </a:xfrm>
            <a:prstGeom prst="rect">
              <a:avLst/>
            </a:prstGeom>
            <a:noFill/>
            <a:ln>
              <a:noFill/>
            </a:ln>
          </p:spPr>
        </p:pic>
        <p:pic>
          <p:nvPicPr>
            <p:cNvPr id="59" name="Google Shape;59;p11"/>
            <p:cNvPicPr preferRelativeResize="0"/>
            <p:nvPr/>
          </p:nvPicPr>
          <p:blipFill rotWithShape="1">
            <a:blip r:embed="rId8">
              <a:alphaModFix/>
            </a:blip>
            <a:srcRect/>
            <a:stretch/>
          </p:blipFill>
          <p:spPr>
            <a:xfrm>
              <a:off x="3349225" y="3998808"/>
              <a:ext cx="2281790" cy="166960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0"/>
          <p:cNvSpPr/>
          <p:nvPr/>
        </p:nvSpPr>
        <p:spPr>
          <a:xfrm>
            <a:off x="2971800" y="14287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0" name="Google Shape;220;p20"/>
          <p:cNvSpPr/>
          <p:nvPr/>
        </p:nvSpPr>
        <p:spPr>
          <a:xfrm>
            <a:off x="381000" y="533400"/>
            <a:ext cx="8763000" cy="5632311"/>
          </a:xfrm>
          <a:prstGeom prst="rect">
            <a:avLst/>
          </a:prstGeom>
          <a:noFill/>
          <a:ln>
            <a:noFill/>
          </a:ln>
        </p:spPr>
        <p:txBody>
          <a:bodyPr spcFirstLastPara="1" wrap="square" lIns="91425" tIns="45700" rIns="91425" bIns="45700" anchor="t" anchorCtr="0">
            <a:noAutofit/>
          </a:bodyPr>
          <a:lstStyle/>
          <a:p>
            <a:pPr marR="0" lvl="0" rtl="0">
              <a:spcBef>
                <a:spcPts val="0"/>
              </a:spcBef>
              <a:spcAft>
                <a:spcPts val="0"/>
              </a:spcAft>
              <a:buClr>
                <a:schemeClr val="tx1"/>
              </a:buClr>
              <a:buSzPct val="60000"/>
            </a:pPr>
            <a:r>
              <a:rPr lang="en-US" sz="3200" b="1" dirty="0">
                <a:latin typeface="Rockwell" panose="02060603020205020403" pitchFamily="18" charset="0"/>
                <a:ea typeface="Arial"/>
                <a:cs typeface="Arial"/>
                <a:sym typeface="Arial"/>
              </a:rPr>
              <a:t>Deep Sea Diver Training</a:t>
            </a:r>
            <a:r>
              <a:rPr lang="en-US" sz="3200" dirty="0">
                <a:latin typeface="Rockwell" panose="02060603020205020403" pitchFamily="18" charset="0"/>
                <a:ea typeface="Arial"/>
                <a:cs typeface="Arial"/>
                <a:sym typeface="Arial"/>
              </a:rPr>
              <a:t> </a:t>
            </a:r>
            <a:endParaRPr dirty="0">
              <a:latin typeface="Rockwell" panose="02060603020205020403" pitchFamily="18" charset="0"/>
            </a:endParaRPr>
          </a:p>
          <a:p>
            <a:pPr marR="0" lvl="0" rtl="0">
              <a:spcBef>
                <a:spcPts val="0"/>
              </a:spcBef>
              <a:spcAft>
                <a:spcPts val="0"/>
              </a:spcAft>
              <a:buClr>
                <a:schemeClr val="tx1"/>
              </a:buClr>
              <a:buSzPct val="60000"/>
            </a:pPr>
            <a:endParaRPr sz="3200" dirty="0">
              <a:latin typeface="Rockwell" panose="02060603020205020403" pitchFamily="18" charset="0"/>
              <a:ea typeface="Arial"/>
              <a:cs typeface="Arial"/>
              <a:sym typeface="Arial"/>
            </a:endParaRPr>
          </a:p>
          <a:p>
            <a:pPr marL="114300" marR="0" lvl="0" indent="-285750" rtl="0">
              <a:lnSpc>
                <a:spcPct val="80000"/>
              </a:lnSpc>
              <a:spcBef>
                <a:spcPts val="0"/>
              </a:spcBef>
              <a:spcAft>
                <a:spcPts val="0"/>
              </a:spcAft>
              <a:buClr>
                <a:schemeClr val="tx1"/>
              </a:buClr>
              <a:buSzPct val="60000"/>
              <a:buFont typeface="Wingdings" panose="05000000000000000000" pitchFamily="2" charset="2"/>
              <a:buChar char="q"/>
            </a:pPr>
            <a:r>
              <a:rPr lang="en-US" sz="1800" dirty="0">
                <a:latin typeface="Rockwell" panose="02060603020205020403" pitchFamily="18" charset="0"/>
                <a:ea typeface="Arial"/>
                <a:cs typeface="Arial"/>
                <a:sym typeface="Arial"/>
              </a:rPr>
              <a:t> </a:t>
            </a:r>
            <a:r>
              <a:rPr lang="en-US" sz="3200" b="1" dirty="0">
                <a:latin typeface="Rockwell" panose="02060603020205020403" pitchFamily="18" charset="0"/>
                <a:ea typeface="Arial"/>
                <a:cs typeface="Arial"/>
                <a:sym typeface="Arial"/>
              </a:rPr>
              <a:t>Diving Preparation training</a:t>
            </a:r>
            <a:endParaRPr dirty="0">
              <a:latin typeface="Rockwell" panose="02060603020205020403" pitchFamily="18" charset="0"/>
            </a:endParaRPr>
          </a:p>
          <a:p>
            <a:pPr marL="571500" marR="0" lvl="1" indent="-342900" rtl="0">
              <a:lnSpc>
                <a:spcPct val="80000"/>
              </a:lnSpc>
              <a:spcBef>
                <a:spcPts val="0"/>
              </a:spcBef>
              <a:spcAft>
                <a:spcPts val="0"/>
              </a:spcAft>
              <a:buClr>
                <a:schemeClr val="tx1"/>
              </a:buClr>
              <a:buSzPct val="60000"/>
              <a:buFont typeface="Wingdings" panose="05000000000000000000" pitchFamily="2" charset="2"/>
              <a:buChar char="q"/>
            </a:pPr>
            <a:r>
              <a:rPr lang="en-US" sz="2400" b="0" i="0" u="none" strike="noStrike" cap="none" dirty="0">
                <a:latin typeface="Rockwell" panose="02060603020205020403" pitchFamily="18" charset="0"/>
                <a:ea typeface="Arial"/>
                <a:cs typeface="Arial"/>
                <a:sym typeface="Arial"/>
              </a:rPr>
              <a:t>  NTC, Great Lakes, IL, 5 weeks </a:t>
            </a:r>
            <a:endParaRPr dirty="0">
              <a:latin typeface="Rockwell" panose="02060603020205020403" pitchFamily="18" charset="0"/>
            </a:endParaRPr>
          </a:p>
          <a:p>
            <a:pPr marL="571500" marR="0" lvl="1" indent="-342900" rtl="0">
              <a:lnSpc>
                <a:spcPct val="80000"/>
              </a:lnSpc>
              <a:spcBef>
                <a:spcPts val="0"/>
              </a:spcBef>
              <a:spcAft>
                <a:spcPts val="0"/>
              </a:spcAft>
              <a:buClr>
                <a:schemeClr val="tx1"/>
              </a:buClr>
              <a:buSzPct val="60000"/>
              <a:buFont typeface="Wingdings" panose="05000000000000000000" pitchFamily="2" charset="2"/>
              <a:buChar char="q"/>
            </a:pPr>
            <a:r>
              <a:rPr lang="en-US" sz="2400" b="0" i="0" u="none" strike="noStrike" cap="none" dirty="0">
                <a:latin typeface="Rockwell" panose="02060603020205020403" pitchFamily="18" charset="0"/>
                <a:ea typeface="Arial"/>
                <a:cs typeface="Arial"/>
                <a:sym typeface="Arial"/>
              </a:rPr>
              <a:t>  Physical conditioning, aquatics drills/competency </a:t>
            </a:r>
            <a:endParaRPr sz="2400" b="0" i="0" u="none" strike="noStrike" cap="none" dirty="0">
              <a:latin typeface="Rockwell" panose="02060603020205020403" pitchFamily="18" charset="0"/>
              <a:ea typeface="Arial"/>
              <a:cs typeface="Arial"/>
              <a:sym typeface="Arial"/>
            </a:endParaRPr>
          </a:p>
          <a:p>
            <a:pPr marL="285750" marR="0" lvl="0" indent="-285750" rtl="0">
              <a:lnSpc>
                <a:spcPct val="80000"/>
              </a:lnSpc>
              <a:spcBef>
                <a:spcPts val="0"/>
              </a:spcBef>
              <a:spcAft>
                <a:spcPts val="0"/>
              </a:spcAft>
              <a:buClr>
                <a:schemeClr val="tx1"/>
              </a:buClr>
              <a:buSzPct val="60000"/>
              <a:buFont typeface="Wingdings" panose="05000000000000000000" pitchFamily="2" charset="2"/>
              <a:buChar char="q"/>
            </a:pPr>
            <a:endParaRPr sz="1800" dirty="0">
              <a:latin typeface="Rockwell" panose="02060603020205020403" pitchFamily="18" charset="0"/>
              <a:ea typeface="Arial"/>
              <a:cs typeface="Arial"/>
              <a:sym typeface="Arial"/>
            </a:endParaRPr>
          </a:p>
          <a:p>
            <a:pPr marL="254000" marR="0" lvl="0" indent="-457200" rtl="0">
              <a:lnSpc>
                <a:spcPct val="80000"/>
              </a:lnSpc>
              <a:spcBef>
                <a:spcPts val="0"/>
              </a:spcBef>
              <a:spcAft>
                <a:spcPts val="0"/>
              </a:spcAft>
              <a:buClr>
                <a:schemeClr val="tx1"/>
              </a:buClr>
              <a:buSzPct val="60000"/>
              <a:buFont typeface="Wingdings" panose="05000000000000000000" pitchFamily="2" charset="2"/>
              <a:buChar char="q"/>
            </a:pPr>
            <a:r>
              <a:rPr lang="en-US" sz="3200" b="1" dirty="0">
                <a:latin typeface="Rockwell" panose="02060603020205020403" pitchFamily="18" charset="0"/>
                <a:ea typeface="Arial"/>
                <a:cs typeface="Arial"/>
                <a:sym typeface="Arial"/>
              </a:rPr>
              <a:t> Second Class Dive School</a:t>
            </a:r>
            <a:endParaRPr dirty="0">
              <a:latin typeface="Rockwell" panose="02060603020205020403" pitchFamily="18" charset="0"/>
            </a:endParaRPr>
          </a:p>
          <a:p>
            <a:pPr marL="647700" marR="0" lvl="1" indent="-342900" rtl="0">
              <a:lnSpc>
                <a:spcPct val="80000"/>
              </a:lnSpc>
              <a:spcBef>
                <a:spcPts val="0"/>
              </a:spcBef>
              <a:spcAft>
                <a:spcPts val="0"/>
              </a:spcAft>
              <a:buClr>
                <a:schemeClr val="tx1"/>
              </a:buClr>
              <a:buSzPct val="60000"/>
              <a:buFont typeface="Wingdings" panose="05000000000000000000" pitchFamily="2" charset="2"/>
              <a:buChar char="q"/>
            </a:pPr>
            <a:r>
              <a:rPr lang="en-US" sz="2400" b="0" i="0" u="none" strike="noStrike" cap="none" dirty="0">
                <a:latin typeface="Rockwell" panose="02060603020205020403" pitchFamily="18" charset="0"/>
                <a:ea typeface="Arial"/>
                <a:cs typeface="Arial"/>
                <a:sym typeface="Arial"/>
              </a:rPr>
              <a:t> NDSTC, Panama City, FL, 14 weeks </a:t>
            </a:r>
            <a:endParaRPr sz="2400" b="0" i="0" u="none" strike="noStrike" cap="none" dirty="0">
              <a:latin typeface="Rockwell" panose="02060603020205020403" pitchFamily="18" charset="0"/>
              <a:ea typeface="Arial"/>
              <a:cs typeface="Arial"/>
              <a:sym typeface="Arial"/>
            </a:endParaRPr>
          </a:p>
          <a:p>
            <a:pPr marL="647700" marR="0" lvl="1" indent="-342900" rtl="0">
              <a:lnSpc>
                <a:spcPct val="80000"/>
              </a:lnSpc>
              <a:spcBef>
                <a:spcPts val="0"/>
              </a:spcBef>
              <a:spcAft>
                <a:spcPts val="0"/>
              </a:spcAft>
              <a:buClr>
                <a:schemeClr val="tx1"/>
              </a:buClr>
              <a:buSzPct val="60000"/>
              <a:buFont typeface="Wingdings" panose="05000000000000000000" pitchFamily="2" charset="2"/>
              <a:buChar char="q"/>
            </a:pPr>
            <a:r>
              <a:rPr lang="en-US" sz="2400" b="0" i="0" u="none" strike="noStrike" cap="none" dirty="0">
                <a:latin typeface="Rockwell" panose="02060603020205020403" pitchFamily="18" charset="0"/>
                <a:ea typeface="Arial"/>
                <a:cs typeface="Arial"/>
                <a:sym typeface="Arial"/>
              </a:rPr>
              <a:t> Diving physics/medicine, surface-supplied air and scuba diving techniques, underwater  tools, work, repair, cutting, welding techniques, search and salvage procedures </a:t>
            </a:r>
            <a:endParaRPr sz="2400" b="0" i="0" u="none" strike="noStrike" cap="none" dirty="0">
              <a:latin typeface="Rockwell" panose="02060603020205020403" pitchFamily="18" charset="0"/>
              <a:ea typeface="Verdana"/>
              <a:cs typeface="Verdana"/>
              <a:sym typeface="Verdana"/>
            </a:endParaRPr>
          </a:p>
          <a:p>
            <a:pPr marL="800100" marR="0" lvl="1" indent="-342900" rtl="0">
              <a:lnSpc>
                <a:spcPct val="80000"/>
              </a:lnSpc>
              <a:spcBef>
                <a:spcPts val="0"/>
              </a:spcBef>
              <a:spcAft>
                <a:spcPts val="0"/>
              </a:spcAft>
              <a:buClr>
                <a:schemeClr val="tx1"/>
              </a:buClr>
              <a:buSzPct val="60000"/>
              <a:buFont typeface="Wingdings" panose="05000000000000000000" pitchFamily="2" charset="2"/>
              <a:buChar char="q"/>
            </a:pPr>
            <a:endParaRPr sz="2400" b="0" i="0" u="none" strike="noStrike" cap="none" dirty="0">
              <a:latin typeface="Rockwell" panose="02060603020205020403" pitchFamily="18" charset="0"/>
              <a:ea typeface="Verdana"/>
              <a:cs typeface="Verdana"/>
              <a:sym typeface="Verdana"/>
            </a:endParaRPr>
          </a:p>
          <a:p>
            <a:pPr marL="190500" marR="0" lvl="0" indent="-342900" rtl="0">
              <a:lnSpc>
                <a:spcPct val="80000"/>
              </a:lnSpc>
              <a:spcBef>
                <a:spcPts val="0"/>
              </a:spcBef>
              <a:spcAft>
                <a:spcPts val="0"/>
              </a:spcAft>
              <a:buClr>
                <a:schemeClr val="tx1"/>
              </a:buClr>
              <a:buSzPct val="60000"/>
              <a:buFont typeface="Wingdings" panose="05000000000000000000" pitchFamily="2" charset="2"/>
              <a:buChar char="q"/>
            </a:pPr>
            <a:r>
              <a:rPr lang="en-US" sz="2400" dirty="0">
                <a:latin typeface="Rockwell" panose="02060603020205020403" pitchFamily="18" charset="0"/>
                <a:ea typeface="Arial"/>
                <a:cs typeface="Arial"/>
                <a:sym typeface="Arial"/>
              </a:rPr>
              <a:t> </a:t>
            </a:r>
            <a:r>
              <a:rPr lang="en-US" sz="2400" b="1" dirty="0">
                <a:latin typeface="Rockwell" panose="02060603020205020403" pitchFamily="18" charset="0"/>
                <a:ea typeface="Arial"/>
                <a:cs typeface="Arial"/>
                <a:sym typeface="Arial"/>
              </a:rPr>
              <a:t> </a:t>
            </a:r>
            <a:r>
              <a:rPr lang="en-US" sz="3200" b="1" dirty="0">
                <a:latin typeface="Rockwell" panose="02060603020205020403" pitchFamily="18" charset="0"/>
                <a:ea typeface="Arial"/>
                <a:cs typeface="Arial"/>
                <a:sym typeface="Arial"/>
              </a:rPr>
              <a:t>Second class Divers assigned to:</a:t>
            </a:r>
            <a:endParaRPr dirty="0">
              <a:latin typeface="Rockwell" panose="02060603020205020403" pitchFamily="18" charset="0"/>
            </a:endParaRPr>
          </a:p>
          <a:p>
            <a:pPr marL="647700" marR="0" lvl="1" indent="-342900" rtl="0">
              <a:lnSpc>
                <a:spcPct val="80000"/>
              </a:lnSpc>
              <a:spcBef>
                <a:spcPts val="0"/>
              </a:spcBef>
              <a:spcAft>
                <a:spcPts val="0"/>
              </a:spcAft>
              <a:buClr>
                <a:schemeClr val="tx1"/>
              </a:buClr>
              <a:buSzPct val="60000"/>
              <a:buFont typeface="Wingdings" panose="05000000000000000000" pitchFamily="2" charset="2"/>
              <a:buChar char="q"/>
            </a:pPr>
            <a:r>
              <a:rPr lang="en-US" sz="2400" b="0" i="0" u="none" strike="noStrike" cap="none" dirty="0">
                <a:latin typeface="Rockwell" panose="02060603020205020403" pitchFamily="18" charset="0"/>
                <a:ea typeface="Arial"/>
                <a:cs typeface="Arial"/>
                <a:sym typeface="Arial"/>
              </a:rPr>
              <a:t> Mobile Dive Salvage  Units, Ship Repairs, EOD and SEAL Teams</a:t>
            </a:r>
            <a:endParaRPr sz="2400" b="0" i="0" u="none" strike="noStrike" cap="none" dirty="0">
              <a:latin typeface="Rockwell" panose="02060603020205020403" pitchFamily="18" charset="0"/>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a:spLocks noGrp="1"/>
          </p:cNvSpPr>
          <p:nvPr>
            <p:ph type="title"/>
          </p:nvPr>
        </p:nvSpPr>
        <p:spPr>
          <a:xfrm>
            <a:off x="149071" y="1824731"/>
            <a:ext cx="4922630" cy="441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000" dirty="0">
                <a:solidFill>
                  <a:schemeClr val="tx1"/>
                </a:solidFill>
                <a:latin typeface="Rockwell" panose="02060603020205020403" pitchFamily="18" charset="0"/>
              </a:rPr>
              <a:t>Helicopter Rescue Swimmers (AIRR) are vital to the Navy Search and Rescue mission.</a:t>
            </a:r>
            <a:br>
              <a:rPr lang="en-US" sz="2000" dirty="0">
                <a:solidFill>
                  <a:schemeClr val="tx1"/>
                </a:solidFill>
                <a:latin typeface="Rockwell" panose="02060603020205020403" pitchFamily="18" charset="0"/>
              </a:rPr>
            </a:br>
            <a:br>
              <a:rPr lang="en-US" sz="2000" dirty="0">
                <a:solidFill>
                  <a:schemeClr val="tx1"/>
                </a:solidFill>
                <a:latin typeface="Rockwell" panose="02060603020205020403" pitchFamily="18" charset="0"/>
              </a:rPr>
            </a:br>
            <a:r>
              <a:rPr lang="en-US" sz="1800" dirty="0">
                <a:solidFill>
                  <a:schemeClr val="tx1"/>
                </a:solidFill>
                <a:latin typeface="Rockwell" panose="02060603020205020403" pitchFamily="18" charset="0"/>
              </a:rPr>
              <a:t>Conduct world-wide operations including: Combat Search and Rescue (CSAR), Disaster relief, open ocean and overland rescue operations, NSW/NSO support operations, troop/cargo transport and drug interdiction.</a:t>
            </a:r>
            <a:br>
              <a:rPr lang="en-US" sz="2000" dirty="0">
                <a:solidFill>
                  <a:schemeClr val="tx1"/>
                </a:solidFill>
                <a:latin typeface="Rockwell" panose="02060603020205020403" pitchFamily="18" charset="0"/>
              </a:rPr>
            </a:br>
            <a:br>
              <a:rPr lang="en-US" sz="2000" dirty="0">
                <a:solidFill>
                  <a:schemeClr val="tx1"/>
                </a:solidFill>
                <a:latin typeface="Rockwell" panose="02060603020205020403" pitchFamily="18" charset="0"/>
              </a:rPr>
            </a:br>
            <a:r>
              <a:rPr lang="en-US" sz="1800" dirty="0">
                <a:solidFill>
                  <a:schemeClr val="tx1"/>
                </a:solidFill>
                <a:latin typeface="Rockwell" panose="02060603020205020403" pitchFamily="18" charset="0"/>
              </a:rPr>
              <a:t>Swimmers MUST be in top physical performance and willing to risk their lives to save the life of another in both combat and peacetime environments</a:t>
            </a:r>
            <a:r>
              <a:rPr lang="en-US" sz="2000" dirty="0">
                <a:solidFill>
                  <a:schemeClr val="tx1"/>
                </a:solidFill>
                <a:latin typeface="Rockwell" panose="02060603020205020403" pitchFamily="18" charset="0"/>
              </a:rPr>
              <a:t>.</a:t>
            </a:r>
            <a:endParaRPr sz="4800" dirty="0">
              <a:solidFill>
                <a:schemeClr val="tx1"/>
              </a:solidFill>
              <a:latin typeface="Rockwell" panose="02060603020205020403" pitchFamily="18" charset="0"/>
            </a:endParaRPr>
          </a:p>
        </p:txBody>
      </p:sp>
      <p:grpSp>
        <p:nvGrpSpPr>
          <p:cNvPr id="6" name="Group 5">
            <a:extLst>
              <a:ext uri="{FF2B5EF4-FFF2-40B4-BE49-F238E27FC236}">
                <a16:creationId xmlns:a16="http://schemas.microsoft.com/office/drawing/2014/main" id="{34830C1D-A19F-465C-B0FD-5251230F6AC4}"/>
              </a:ext>
            </a:extLst>
          </p:cNvPr>
          <p:cNvGrpSpPr/>
          <p:nvPr/>
        </p:nvGrpSpPr>
        <p:grpSpPr>
          <a:xfrm>
            <a:off x="5164627" y="1638300"/>
            <a:ext cx="3830302" cy="3996061"/>
            <a:chOff x="4495801" y="1632012"/>
            <a:chExt cx="4540483" cy="4736976"/>
          </a:xfrm>
        </p:grpSpPr>
        <p:pic>
          <p:nvPicPr>
            <p:cNvPr id="231" name="Google Shape;231;p21" descr="50 cal"/>
            <p:cNvPicPr preferRelativeResize="0"/>
            <p:nvPr/>
          </p:nvPicPr>
          <p:blipFill rotWithShape="1">
            <a:blip r:embed="rId3">
              <a:alphaModFix/>
            </a:blip>
            <a:srcRect/>
            <a:stretch/>
          </p:blipFill>
          <p:spPr>
            <a:xfrm>
              <a:off x="4495801" y="2781300"/>
              <a:ext cx="2667000" cy="2133600"/>
            </a:xfrm>
            <a:prstGeom prst="rect">
              <a:avLst/>
            </a:prstGeom>
            <a:noFill/>
            <a:ln>
              <a:noFill/>
            </a:ln>
          </p:spPr>
        </p:pic>
        <p:pic>
          <p:nvPicPr>
            <p:cNvPr id="229" name="Google Shape;229;p21" descr="mh-60s-rescue"/>
            <p:cNvPicPr preferRelativeResize="0"/>
            <p:nvPr/>
          </p:nvPicPr>
          <p:blipFill rotWithShape="1">
            <a:blip r:embed="rId4">
              <a:alphaModFix/>
            </a:blip>
            <a:srcRect/>
            <a:stretch/>
          </p:blipFill>
          <p:spPr>
            <a:xfrm>
              <a:off x="6553200" y="1632012"/>
              <a:ext cx="1986715" cy="1873188"/>
            </a:xfrm>
            <a:prstGeom prst="rect">
              <a:avLst/>
            </a:prstGeom>
            <a:noFill/>
            <a:ln>
              <a:noFill/>
            </a:ln>
          </p:spPr>
        </p:pic>
        <p:pic>
          <p:nvPicPr>
            <p:cNvPr id="228" name="Google Shape;228;p21" descr="navy_rescue"/>
            <p:cNvPicPr preferRelativeResize="0"/>
            <p:nvPr/>
          </p:nvPicPr>
          <p:blipFill rotWithShape="1">
            <a:blip r:embed="rId5">
              <a:alphaModFix/>
            </a:blip>
            <a:srcRect/>
            <a:stretch/>
          </p:blipFill>
          <p:spPr>
            <a:xfrm>
              <a:off x="7443186" y="2859349"/>
              <a:ext cx="1593098" cy="1291701"/>
            </a:xfrm>
            <a:prstGeom prst="rect">
              <a:avLst/>
            </a:prstGeom>
            <a:noFill/>
            <a:ln>
              <a:noFill/>
            </a:ln>
          </p:spPr>
        </p:pic>
        <p:pic>
          <p:nvPicPr>
            <p:cNvPr id="234" name="Google Shape;234;p21" descr="Armed Helo"/>
            <p:cNvPicPr preferRelativeResize="0"/>
            <p:nvPr/>
          </p:nvPicPr>
          <p:blipFill rotWithShape="1">
            <a:blip r:embed="rId6">
              <a:alphaModFix/>
            </a:blip>
            <a:srcRect/>
            <a:stretch/>
          </p:blipFill>
          <p:spPr>
            <a:xfrm>
              <a:off x="6259129" y="4082988"/>
              <a:ext cx="2667000" cy="2286000"/>
            </a:xfrm>
            <a:prstGeom prst="rect">
              <a:avLst/>
            </a:prstGeom>
            <a:noFill/>
            <a:ln>
              <a:noFill/>
            </a:ln>
          </p:spPr>
        </p:pic>
      </p:grpSp>
      <p:sp>
        <p:nvSpPr>
          <p:cNvPr id="7" name="TextBox 6">
            <a:extLst>
              <a:ext uri="{FF2B5EF4-FFF2-40B4-BE49-F238E27FC236}">
                <a16:creationId xmlns:a16="http://schemas.microsoft.com/office/drawing/2014/main" id="{2781FCB3-FC8E-4D7F-A01F-332B640DE639}"/>
              </a:ext>
            </a:extLst>
          </p:cNvPr>
          <p:cNvSpPr txBox="1"/>
          <p:nvPr/>
        </p:nvSpPr>
        <p:spPr>
          <a:xfrm>
            <a:off x="149071" y="314861"/>
            <a:ext cx="7128769" cy="1323439"/>
          </a:xfrm>
          <a:prstGeom prst="rect">
            <a:avLst/>
          </a:prstGeom>
          <a:noFill/>
        </p:spPr>
        <p:txBody>
          <a:bodyPr wrap="square" rtlCol="0">
            <a:spAutoFit/>
          </a:bodyPr>
          <a:lstStyle/>
          <a:p>
            <a:r>
              <a:rPr lang="en-US" sz="4000" dirty="0">
                <a:latin typeface="Rockwell" panose="02060603020205020403" pitchFamily="18" charset="0"/>
              </a:rPr>
              <a:t>AW Helicopter Rescue Swimmer – AIRR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2"/>
          <p:cNvSpPr/>
          <p:nvPr/>
        </p:nvSpPr>
        <p:spPr>
          <a:xfrm>
            <a:off x="3143250" y="1300163"/>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 name="Google Shape;241;p22"/>
          <p:cNvSpPr/>
          <p:nvPr/>
        </p:nvSpPr>
        <p:spPr>
          <a:xfrm>
            <a:off x="0" y="1599299"/>
            <a:ext cx="9144000" cy="4481906"/>
          </a:xfrm>
          <a:prstGeom prst="rect">
            <a:avLst/>
          </a:prstGeom>
          <a:noFill/>
          <a:ln>
            <a:noFill/>
          </a:ln>
        </p:spPr>
        <p:txBody>
          <a:bodyPr spcFirstLastPara="1" wrap="square" lIns="91425" tIns="45700" rIns="91425" bIns="45700" anchor="t" anchorCtr="0">
            <a:noAutofit/>
          </a:bodyPr>
          <a:lstStyle/>
          <a:p>
            <a:pPr marL="279400" marR="0" lvl="0" indent="-457200" algn="l" rtl="0">
              <a:lnSpc>
                <a:spcPct val="80000"/>
              </a:lnSpc>
              <a:spcBef>
                <a:spcPts val="0"/>
              </a:spcBef>
              <a:spcAft>
                <a:spcPts val="0"/>
              </a:spcAft>
              <a:buClr>
                <a:schemeClr val="tx1"/>
              </a:buClr>
              <a:buSzPct val="60000"/>
              <a:buFont typeface="Wingdings" panose="05000000000000000000" pitchFamily="2" charset="2"/>
              <a:buChar char="q"/>
            </a:pPr>
            <a:r>
              <a:rPr lang="en-US" sz="2800" dirty="0">
                <a:latin typeface="Rockwell" panose="02060603020205020403" pitchFamily="18" charset="0"/>
                <a:ea typeface="Arial"/>
                <a:cs typeface="Arial"/>
                <a:sym typeface="Arial"/>
              </a:rPr>
              <a:t> </a:t>
            </a:r>
            <a:r>
              <a:rPr lang="en-US" sz="2000" b="1" dirty="0">
                <a:latin typeface="Rockwell" panose="02060603020205020403" pitchFamily="18" charset="0"/>
                <a:ea typeface="Arial"/>
                <a:cs typeface="Arial"/>
                <a:sym typeface="Arial"/>
              </a:rPr>
              <a:t>Naval Aircrew Candidate School (NACCS) Pensacola, FL.</a:t>
            </a:r>
            <a:endParaRPr dirty="0">
              <a:latin typeface="Rockwell" panose="02060603020205020403" pitchFamily="18" charset="0"/>
            </a:endParaRPr>
          </a:p>
          <a:p>
            <a:pPr marL="628650" marR="0" lvl="1" indent="-285750" algn="l" rtl="0">
              <a:spcBef>
                <a:spcPts val="0"/>
              </a:spcBef>
              <a:spcAft>
                <a:spcPts val="0"/>
              </a:spcAft>
              <a:buClr>
                <a:schemeClr val="tx1"/>
              </a:buClr>
              <a:buSzPct val="60000"/>
              <a:buFont typeface="Wingdings" panose="05000000000000000000" pitchFamily="2" charset="2"/>
              <a:buChar char="q"/>
            </a:pPr>
            <a:r>
              <a:rPr lang="en-US" sz="1800" b="1" i="0" u="none" strike="noStrike" cap="none" dirty="0">
                <a:latin typeface="Rockwell" panose="02060603020205020403" pitchFamily="18" charset="0"/>
                <a:ea typeface="Arial"/>
                <a:cs typeface="Arial"/>
                <a:sym typeface="Arial"/>
              </a:rPr>
              <a:t> Four week COI</a:t>
            </a:r>
            <a:endParaRPr sz="1800" b="1" i="0" u="none" strike="noStrike" cap="none" dirty="0">
              <a:latin typeface="Rockwell" panose="02060603020205020403" pitchFamily="18" charset="0"/>
              <a:ea typeface="Arial"/>
              <a:cs typeface="Arial"/>
              <a:sym typeface="Arial"/>
            </a:endParaRPr>
          </a:p>
          <a:p>
            <a:pPr marL="628650" marR="0" lvl="1" indent="-285750" algn="l" rtl="0">
              <a:spcBef>
                <a:spcPts val="0"/>
              </a:spcBef>
              <a:spcAft>
                <a:spcPts val="0"/>
              </a:spcAft>
              <a:buClr>
                <a:schemeClr val="tx1"/>
              </a:buClr>
              <a:buSzPct val="60000"/>
              <a:buFont typeface="Wingdings" panose="05000000000000000000" pitchFamily="2" charset="2"/>
              <a:buChar char="q"/>
            </a:pPr>
            <a:r>
              <a:rPr lang="en-US" sz="1800" b="0" i="0" u="none" strike="noStrike" cap="none" dirty="0">
                <a:latin typeface="Rockwell" panose="02060603020205020403" pitchFamily="18" charset="0"/>
                <a:ea typeface="Arial"/>
                <a:cs typeface="Arial"/>
                <a:sym typeface="Arial"/>
              </a:rPr>
              <a:t> Physical conditioning, aviation adaptability, water competency,</a:t>
            </a:r>
            <a:endParaRPr dirty="0">
              <a:latin typeface="Rockwell" panose="02060603020205020403" pitchFamily="18" charset="0"/>
            </a:endParaRPr>
          </a:p>
          <a:p>
            <a:pPr marL="742950" marR="0" lvl="1" indent="-285750" algn="l" rtl="0">
              <a:spcBef>
                <a:spcPts val="0"/>
              </a:spcBef>
              <a:spcAft>
                <a:spcPts val="0"/>
              </a:spcAft>
              <a:buClr>
                <a:schemeClr val="tx1"/>
              </a:buClr>
              <a:buSzPct val="60000"/>
              <a:buFont typeface="Wingdings" panose="05000000000000000000" pitchFamily="2" charset="2"/>
              <a:buChar char="q"/>
            </a:pPr>
            <a:r>
              <a:rPr lang="en-US" sz="1800" b="0" i="0" u="none" strike="noStrike" cap="none" dirty="0">
                <a:latin typeface="Rockwell" panose="02060603020205020403" pitchFamily="18" charset="0"/>
                <a:ea typeface="Arial"/>
                <a:cs typeface="Arial"/>
                <a:sym typeface="Arial"/>
              </a:rPr>
              <a:t>teamwork and mental tenacity. </a:t>
            </a:r>
            <a:endParaRPr dirty="0">
              <a:latin typeface="Rockwell" panose="02060603020205020403" pitchFamily="18" charset="0"/>
            </a:endParaRPr>
          </a:p>
          <a:p>
            <a:pPr marL="628650" marR="0" lvl="1" indent="-171450" algn="l" rtl="0">
              <a:spcBef>
                <a:spcPts val="0"/>
              </a:spcBef>
              <a:spcAft>
                <a:spcPts val="0"/>
              </a:spcAft>
              <a:buClr>
                <a:schemeClr val="tx1"/>
              </a:buClr>
              <a:buSzPct val="60000"/>
              <a:buFont typeface="Wingdings" panose="05000000000000000000" pitchFamily="2" charset="2"/>
              <a:buChar char="q"/>
            </a:pPr>
            <a:endParaRPr sz="1200" b="0" i="0" u="none" strike="noStrike" cap="none" dirty="0">
              <a:latin typeface="Rockwell" panose="02060603020205020403" pitchFamily="18" charset="0"/>
              <a:ea typeface="Arial"/>
              <a:cs typeface="Arial"/>
              <a:sym typeface="Arial"/>
            </a:endParaRPr>
          </a:p>
          <a:p>
            <a:pPr marL="292100" marR="0" lvl="0" indent="-457200" algn="l" rtl="0">
              <a:spcBef>
                <a:spcPts val="0"/>
              </a:spcBef>
              <a:spcAft>
                <a:spcPts val="0"/>
              </a:spcAft>
              <a:buClr>
                <a:schemeClr val="tx1"/>
              </a:buClr>
              <a:buSzPct val="60000"/>
              <a:buFont typeface="Wingdings" panose="05000000000000000000" pitchFamily="2" charset="2"/>
              <a:buChar char="q"/>
            </a:pPr>
            <a:r>
              <a:rPr lang="en-US" sz="2600" dirty="0">
                <a:latin typeface="Rockwell" panose="02060603020205020403" pitchFamily="18" charset="0"/>
                <a:ea typeface="Arial"/>
                <a:cs typeface="Arial"/>
                <a:sym typeface="Arial"/>
              </a:rPr>
              <a:t> </a:t>
            </a:r>
            <a:r>
              <a:rPr lang="en-US" sz="2000" b="1" dirty="0">
                <a:latin typeface="Rockwell" panose="02060603020205020403" pitchFamily="18" charset="0"/>
                <a:ea typeface="Arial"/>
                <a:cs typeface="Arial"/>
                <a:sym typeface="Arial"/>
              </a:rPr>
              <a:t>Aviation Rescue Swimmer School (ARSS) Pensacola, FL.</a:t>
            </a:r>
            <a:endParaRPr dirty="0">
              <a:latin typeface="Rockwell" panose="02060603020205020403" pitchFamily="18" charset="0"/>
            </a:endParaRPr>
          </a:p>
          <a:p>
            <a:pPr marL="628650" marR="0" lvl="1" indent="-285750" algn="l" rtl="0">
              <a:spcBef>
                <a:spcPts val="0"/>
              </a:spcBef>
              <a:spcAft>
                <a:spcPts val="0"/>
              </a:spcAft>
              <a:buClr>
                <a:schemeClr val="tx1"/>
              </a:buClr>
              <a:buSzPct val="60000"/>
              <a:buFont typeface="Wingdings" panose="05000000000000000000" pitchFamily="2" charset="2"/>
              <a:buChar char="q"/>
            </a:pPr>
            <a:r>
              <a:rPr lang="en-US" sz="1800" b="1" i="0" u="none" strike="noStrike" cap="none" dirty="0">
                <a:latin typeface="Rockwell" panose="02060603020205020403" pitchFamily="18" charset="0"/>
                <a:ea typeface="Arial"/>
                <a:cs typeface="Arial"/>
                <a:sym typeface="Arial"/>
              </a:rPr>
              <a:t> Five week COI</a:t>
            </a:r>
            <a:endParaRPr sz="1800" b="1" i="0" u="none" strike="noStrike" cap="none" dirty="0">
              <a:latin typeface="Rockwell" panose="02060603020205020403" pitchFamily="18" charset="0"/>
              <a:ea typeface="Arial"/>
              <a:cs typeface="Arial"/>
              <a:sym typeface="Arial"/>
            </a:endParaRPr>
          </a:p>
          <a:p>
            <a:pPr marL="628650" marR="0" lvl="1" indent="-285750" algn="l" rtl="0">
              <a:spcBef>
                <a:spcPts val="0"/>
              </a:spcBef>
              <a:spcAft>
                <a:spcPts val="0"/>
              </a:spcAft>
              <a:buClr>
                <a:schemeClr val="tx1"/>
              </a:buClr>
              <a:buSzPct val="60000"/>
              <a:buFont typeface="Wingdings" panose="05000000000000000000" pitchFamily="2" charset="2"/>
              <a:buChar char="q"/>
            </a:pPr>
            <a:r>
              <a:rPr lang="en-US" sz="1800" b="0" i="0" u="none" strike="noStrike" cap="none" dirty="0">
                <a:latin typeface="Rockwell" panose="02060603020205020403" pitchFamily="18" charset="0"/>
                <a:ea typeface="Arial"/>
                <a:cs typeface="Arial"/>
                <a:sym typeface="Arial"/>
              </a:rPr>
              <a:t> Demands higher levels of physical fitness and swimming proficiency</a:t>
            </a:r>
            <a:endParaRPr dirty="0">
              <a:latin typeface="Rockwell" panose="02060603020205020403" pitchFamily="18" charset="0"/>
            </a:endParaRPr>
          </a:p>
          <a:p>
            <a:pPr marL="628650" marR="0" lvl="1" indent="-285750" algn="l" rtl="0">
              <a:spcBef>
                <a:spcPts val="0"/>
              </a:spcBef>
              <a:spcAft>
                <a:spcPts val="0"/>
              </a:spcAft>
              <a:buClr>
                <a:schemeClr val="tx1"/>
              </a:buClr>
              <a:buSzPct val="60000"/>
              <a:buFont typeface="Wingdings" panose="05000000000000000000" pitchFamily="2" charset="2"/>
              <a:buChar char="q"/>
            </a:pPr>
            <a:r>
              <a:rPr lang="en-US" sz="1800" b="0" i="0" u="none" strike="noStrike" cap="none" dirty="0">
                <a:latin typeface="Rockwell" panose="02060603020205020403" pitchFamily="18" charset="0"/>
                <a:ea typeface="Arial"/>
                <a:cs typeface="Arial"/>
                <a:sym typeface="Arial"/>
              </a:rPr>
              <a:t> Trains Rescue Swimmer for open ocean and inland rescue operations, including      advanced lifesaving medical training</a:t>
            </a:r>
            <a:r>
              <a:rPr lang="en-US" sz="2000" b="0" i="0" u="none" strike="noStrike" cap="none" dirty="0">
                <a:latin typeface="Rockwell" panose="02060603020205020403" pitchFamily="18" charset="0"/>
                <a:ea typeface="Arial"/>
                <a:cs typeface="Arial"/>
                <a:sym typeface="Arial"/>
              </a:rPr>
              <a:t>  </a:t>
            </a:r>
            <a:endParaRPr sz="2000" b="0" i="0" u="none" strike="noStrike" cap="none" dirty="0">
              <a:latin typeface="Rockwell" panose="02060603020205020403" pitchFamily="18" charset="0"/>
              <a:ea typeface="Arial"/>
              <a:cs typeface="Arial"/>
              <a:sym typeface="Arial"/>
            </a:endParaRPr>
          </a:p>
          <a:p>
            <a:pPr marL="742950" marR="0" lvl="1" indent="-285750" algn="l" rtl="0">
              <a:spcBef>
                <a:spcPts val="0"/>
              </a:spcBef>
              <a:spcAft>
                <a:spcPts val="0"/>
              </a:spcAft>
              <a:buClr>
                <a:schemeClr val="tx1"/>
              </a:buClr>
              <a:buSzPct val="60000"/>
              <a:buFont typeface="Wingdings" panose="05000000000000000000" pitchFamily="2" charset="2"/>
              <a:buChar char="q"/>
            </a:pPr>
            <a:endParaRPr sz="1400" b="0" i="0" u="none" strike="noStrike" cap="none" dirty="0">
              <a:latin typeface="Rockwell" panose="02060603020205020403" pitchFamily="18" charset="0"/>
              <a:ea typeface="Arial"/>
              <a:cs typeface="Arial"/>
              <a:sym typeface="Arial"/>
            </a:endParaRPr>
          </a:p>
          <a:p>
            <a:pPr marL="215900" marR="0" lvl="0" indent="-342900" algn="l" rtl="0">
              <a:spcBef>
                <a:spcPts val="0"/>
              </a:spcBef>
              <a:spcAft>
                <a:spcPts val="0"/>
              </a:spcAft>
              <a:buClr>
                <a:schemeClr val="tx1"/>
              </a:buClr>
              <a:buSzPct val="60000"/>
              <a:buFont typeface="Wingdings" panose="05000000000000000000" pitchFamily="2" charset="2"/>
              <a:buChar char="q"/>
            </a:pPr>
            <a:r>
              <a:rPr lang="en-US" sz="2000" dirty="0">
                <a:latin typeface="Rockwell" panose="02060603020205020403" pitchFamily="18" charset="0"/>
                <a:ea typeface="Arial"/>
                <a:cs typeface="Arial"/>
                <a:sym typeface="Arial"/>
              </a:rPr>
              <a:t>  </a:t>
            </a:r>
            <a:r>
              <a:rPr lang="en-US" sz="2000" b="1" dirty="0">
                <a:latin typeface="Rockwell" panose="02060603020205020403" pitchFamily="18" charset="0"/>
                <a:ea typeface="Arial"/>
                <a:cs typeface="Arial"/>
                <a:sym typeface="Arial"/>
              </a:rPr>
              <a:t>Follow on training: AW ‘A’ school, SERE and Helicopter specific training.  </a:t>
            </a:r>
            <a:endParaRPr dirty="0">
              <a:latin typeface="Rockwell" panose="02060603020205020403" pitchFamily="18" charset="0"/>
            </a:endParaRPr>
          </a:p>
          <a:p>
            <a:pPr marL="342900" marR="0" lvl="0" indent="-342900" algn="l" rtl="0">
              <a:spcBef>
                <a:spcPts val="0"/>
              </a:spcBef>
              <a:spcAft>
                <a:spcPts val="0"/>
              </a:spcAft>
              <a:buClr>
                <a:schemeClr val="tx1"/>
              </a:buClr>
              <a:buSzPct val="60000"/>
              <a:buFont typeface="Wingdings" panose="05000000000000000000" pitchFamily="2" charset="2"/>
              <a:buChar char="q"/>
            </a:pPr>
            <a:endParaRPr sz="2000" b="1" dirty="0">
              <a:latin typeface="Rockwell" panose="02060603020205020403" pitchFamily="18" charset="0"/>
              <a:ea typeface="Arial"/>
              <a:cs typeface="Arial"/>
              <a:sym typeface="Arial"/>
            </a:endParaRPr>
          </a:p>
          <a:p>
            <a:pPr marL="215900" marR="0" lvl="0" indent="-342900" algn="l" rtl="0">
              <a:spcBef>
                <a:spcPts val="0"/>
              </a:spcBef>
              <a:spcAft>
                <a:spcPts val="0"/>
              </a:spcAft>
              <a:buClr>
                <a:schemeClr val="tx1"/>
              </a:buClr>
              <a:buSzPct val="60000"/>
              <a:buFont typeface="Wingdings" panose="05000000000000000000" pitchFamily="2" charset="2"/>
              <a:buChar char="q"/>
            </a:pPr>
            <a:r>
              <a:rPr lang="en-US" sz="2000" b="1" dirty="0">
                <a:latin typeface="Rockwell" panose="02060603020205020403" pitchFamily="18" charset="0"/>
                <a:ea typeface="Arial"/>
                <a:cs typeface="Arial"/>
                <a:sym typeface="Arial"/>
              </a:rPr>
              <a:t>  Assigned to Helicopter Squadrons CONUS and OCONUS</a:t>
            </a:r>
            <a:endParaRPr sz="1800" dirty="0">
              <a:latin typeface="Rockwell" panose="02060603020205020403" pitchFamily="18" charset="0"/>
              <a:ea typeface="Arial"/>
              <a:cs typeface="Arial"/>
              <a:sym typeface="Arial"/>
            </a:endParaRPr>
          </a:p>
          <a:p>
            <a:pPr marL="285750" marR="0" lvl="0" indent="-285750" algn="l" rtl="0">
              <a:spcBef>
                <a:spcPts val="0"/>
              </a:spcBef>
              <a:spcAft>
                <a:spcPts val="0"/>
              </a:spcAft>
              <a:buClr>
                <a:schemeClr val="tx1"/>
              </a:buClr>
              <a:buSzPct val="60000"/>
              <a:buFont typeface="Wingdings" panose="05000000000000000000" pitchFamily="2" charset="2"/>
              <a:buChar char="q"/>
            </a:pPr>
            <a:endParaRPr sz="1800" dirty="0">
              <a:latin typeface="Rockwell" panose="02060603020205020403" pitchFamily="18" charset="0"/>
              <a:ea typeface="Arial"/>
              <a:cs typeface="Arial"/>
              <a:sym typeface="Arial"/>
            </a:endParaRPr>
          </a:p>
        </p:txBody>
      </p:sp>
      <p:sp>
        <p:nvSpPr>
          <p:cNvPr id="5" name="TextBox 4">
            <a:extLst>
              <a:ext uri="{FF2B5EF4-FFF2-40B4-BE49-F238E27FC236}">
                <a16:creationId xmlns:a16="http://schemas.microsoft.com/office/drawing/2014/main" id="{E8FC5A4D-ECD9-426A-B24D-FBC7D5BA7A05}"/>
              </a:ext>
            </a:extLst>
          </p:cNvPr>
          <p:cNvSpPr txBox="1"/>
          <p:nvPr/>
        </p:nvSpPr>
        <p:spPr>
          <a:xfrm>
            <a:off x="149071" y="314861"/>
            <a:ext cx="7128769" cy="1323439"/>
          </a:xfrm>
          <a:prstGeom prst="rect">
            <a:avLst/>
          </a:prstGeom>
          <a:noFill/>
        </p:spPr>
        <p:txBody>
          <a:bodyPr wrap="square" rtlCol="0">
            <a:spAutoFit/>
          </a:bodyPr>
          <a:lstStyle/>
          <a:p>
            <a:r>
              <a:rPr lang="en-US" sz="4000" dirty="0">
                <a:latin typeface="Rockwell" panose="02060603020205020403" pitchFamily="18" charset="0"/>
              </a:rPr>
              <a:t>AW Helicopter Rescue Swimmer – AIRR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3"/>
          <p:cNvSpPr txBox="1">
            <a:spLocks noGrp="1"/>
          </p:cNvSpPr>
          <p:nvPr>
            <p:ph type="title"/>
          </p:nvPr>
        </p:nvSpPr>
        <p:spPr>
          <a:xfrm>
            <a:off x="152400" y="433734"/>
            <a:ext cx="7772400" cy="7620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US" dirty="0">
                <a:solidFill>
                  <a:schemeClr val="tx1"/>
                </a:solidFill>
                <a:ea typeface="Times New Roman"/>
                <a:cs typeface="Times New Roman"/>
                <a:sym typeface="Times New Roman"/>
              </a:rPr>
              <a:t>NSW/NSO PROFILE  </a:t>
            </a:r>
            <a:endParaRPr dirty="0">
              <a:solidFill>
                <a:schemeClr val="tx1"/>
              </a:solidFill>
            </a:endParaRPr>
          </a:p>
        </p:txBody>
      </p:sp>
      <p:sp>
        <p:nvSpPr>
          <p:cNvPr id="247" name="Google Shape;247;p23"/>
          <p:cNvSpPr txBox="1">
            <a:spLocks noGrp="1"/>
          </p:cNvSpPr>
          <p:nvPr>
            <p:ph idx="1"/>
          </p:nvPr>
        </p:nvSpPr>
        <p:spPr>
          <a:xfrm>
            <a:off x="152400" y="1374559"/>
            <a:ext cx="8305800" cy="4108882"/>
          </a:xfrm>
          <a:prstGeom prst="rect">
            <a:avLst/>
          </a:prstGeom>
          <a:noFill/>
          <a:ln>
            <a:noFill/>
          </a:ln>
        </p:spPr>
        <p:txBody>
          <a:bodyPr spcFirstLastPara="1" wrap="square" lIns="91425" tIns="45700" rIns="91425" bIns="45700" anchor="t" anchorCtr="0">
            <a:noAutofit/>
          </a:bodyPr>
          <a:lstStyle/>
          <a:p>
            <a:pPr marL="190500" lvl="0" indent="-342900" algn="l" rtl="0">
              <a:lnSpc>
                <a:spcPct val="80000"/>
              </a:lnSpc>
              <a:spcBef>
                <a:spcPts val="0"/>
              </a:spcBef>
              <a:spcAft>
                <a:spcPts val="0"/>
              </a:spcAft>
              <a:buClr>
                <a:schemeClr val="tx1"/>
              </a:buClr>
              <a:buSzPct val="60000"/>
              <a:buFont typeface="Wingdings" panose="05000000000000000000" pitchFamily="2" charset="2"/>
              <a:buChar char="q"/>
            </a:pPr>
            <a:r>
              <a:rPr lang="en-US" sz="2400" dirty="0">
                <a:solidFill>
                  <a:schemeClr val="tx1"/>
                </a:solidFill>
              </a:rPr>
              <a:t> </a:t>
            </a:r>
            <a:r>
              <a:rPr lang="en-US" sz="2400" b="1" dirty="0">
                <a:solidFill>
                  <a:schemeClr val="tx1"/>
                </a:solidFill>
              </a:rPr>
              <a:t>Aquatically adaptable! </a:t>
            </a:r>
            <a:endParaRPr sz="2400" b="1" dirty="0">
              <a:solidFill>
                <a:schemeClr val="tx1"/>
              </a:solidFill>
            </a:endParaRPr>
          </a:p>
          <a:p>
            <a:pPr marL="190500" lvl="0" indent="-342900" algn="l" rtl="0">
              <a:lnSpc>
                <a:spcPct val="80000"/>
              </a:lnSpc>
              <a:spcBef>
                <a:spcPts val="480"/>
              </a:spcBef>
              <a:spcAft>
                <a:spcPts val="0"/>
              </a:spcAft>
              <a:buClr>
                <a:schemeClr val="tx1"/>
              </a:buClr>
              <a:buSzPct val="60000"/>
              <a:buFont typeface="Wingdings" panose="05000000000000000000" pitchFamily="2" charset="2"/>
              <a:buChar char="q"/>
            </a:pPr>
            <a:r>
              <a:rPr lang="en-US" sz="2400" dirty="0">
                <a:solidFill>
                  <a:schemeClr val="tx1"/>
                </a:solidFill>
              </a:rPr>
              <a:t> Physically fit, mature, highly motivated, self starter, goal setter, achievement oriented, driven…</a:t>
            </a:r>
            <a:endParaRPr dirty="0">
              <a:solidFill>
                <a:schemeClr val="tx1"/>
              </a:solidFill>
            </a:endParaRPr>
          </a:p>
          <a:p>
            <a:pPr marL="190500" lvl="0" indent="-342900" algn="l" rtl="0">
              <a:lnSpc>
                <a:spcPct val="80000"/>
              </a:lnSpc>
              <a:spcBef>
                <a:spcPts val="480"/>
              </a:spcBef>
              <a:spcAft>
                <a:spcPts val="0"/>
              </a:spcAft>
              <a:buClr>
                <a:schemeClr val="tx1"/>
              </a:buClr>
              <a:buSzPct val="60000"/>
              <a:buFont typeface="Wingdings" panose="05000000000000000000" pitchFamily="2" charset="2"/>
              <a:buChar char="q"/>
            </a:pPr>
            <a:r>
              <a:rPr lang="en-US" sz="2400" dirty="0">
                <a:solidFill>
                  <a:schemeClr val="tx1"/>
                </a:solidFill>
              </a:rPr>
              <a:t> Creative, forward thinking, looking to do something different </a:t>
            </a:r>
            <a:endParaRPr dirty="0">
              <a:solidFill>
                <a:schemeClr val="tx1"/>
              </a:solidFill>
            </a:endParaRPr>
          </a:p>
          <a:p>
            <a:pPr marL="615950" lvl="1" indent="-342900" algn="l" rtl="0">
              <a:lnSpc>
                <a:spcPct val="80000"/>
              </a:lnSpc>
              <a:spcBef>
                <a:spcPts val="400"/>
              </a:spcBef>
              <a:spcAft>
                <a:spcPts val="0"/>
              </a:spcAft>
              <a:buClr>
                <a:schemeClr val="tx1"/>
              </a:buClr>
              <a:buSzPct val="60000"/>
              <a:buFont typeface="Wingdings" panose="05000000000000000000" pitchFamily="2" charset="2"/>
              <a:buChar char="q"/>
            </a:pPr>
            <a:r>
              <a:rPr lang="en-US" sz="2000" dirty="0">
                <a:solidFill>
                  <a:schemeClr val="tx1"/>
                </a:solidFill>
              </a:rPr>
              <a:t> I want to…</a:t>
            </a:r>
            <a:endParaRPr dirty="0">
              <a:solidFill>
                <a:schemeClr val="tx1"/>
              </a:solidFill>
            </a:endParaRPr>
          </a:p>
          <a:p>
            <a:pPr marL="984250" lvl="2" indent="-285750" algn="l" rtl="0">
              <a:lnSpc>
                <a:spcPct val="80000"/>
              </a:lnSpc>
              <a:spcBef>
                <a:spcPts val="320"/>
              </a:spcBef>
              <a:spcAft>
                <a:spcPts val="0"/>
              </a:spcAft>
              <a:buClr>
                <a:schemeClr val="tx1"/>
              </a:buClr>
              <a:buSzPct val="60000"/>
              <a:buFont typeface="Wingdings" panose="05000000000000000000" pitchFamily="2" charset="2"/>
              <a:buChar char="q"/>
            </a:pPr>
            <a:r>
              <a:rPr lang="en-US" sz="1600" dirty="0">
                <a:solidFill>
                  <a:schemeClr val="tx1"/>
                </a:solidFill>
              </a:rPr>
              <a:t> be part of something bigger than myself</a:t>
            </a:r>
            <a:endParaRPr dirty="0">
              <a:solidFill>
                <a:schemeClr val="tx1"/>
              </a:solidFill>
            </a:endParaRPr>
          </a:p>
          <a:p>
            <a:pPr marL="984250" lvl="2" indent="-285750" algn="l" rtl="0">
              <a:lnSpc>
                <a:spcPct val="80000"/>
              </a:lnSpc>
              <a:spcBef>
                <a:spcPts val="320"/>
              </a:spcBef>
              <a:spcAft>
                <a:spcPts val="0"/>
              </a:spcAft>
              <a:buClr>
                <a:schemeClr val="tx1"/>
              </a:buClr>
              <a:buSzPct val="60000"/>
              <a:buFont typeface="Wingdings" panose="05000000000000000000" pitchFamily="2" charset="2"/>
              <a:buChar char="q"/>
            </a:pPr>
            <a:r>
              <a:rPr lang="en-US" sz="1600" dirty="0">
                <a:solidFill>
                  <a:schemeClr val="tx1"/>
                </a:solidFill>
              </a:rPr>
              <a:t> be physically and mentally challenged…every day </a:t>
            </a:r>
            <a:endParaRPr dirty="0">
              <a:solidFill>
                <a:schemeClr val="tx1"/>
              </a:solidFill>
            </a:endParaRPr>
          </a:p>
          <a:p>
            <a:pPr marL="984250" lvl="2" indent="-285750" algn="l" rtl="0">
              <a:lnSpc>
                <a:spcPct val="80000"/>
              </a:lnSpc>
              <a:spcBef>
                <a:spcPts val="360"/>
              </a:spcBef>
              <a:spcAft>
                <a:spcPts val="0"/>
              </a:spcAft>
              <a:buClr>
                <a:schemeClr val="tx1"/>
              </a:buClr>
              <a:buSzPct val="60000"/>
              <a:buFont typeface="Wingdings" panose="05000000000000000000" pitchFamily="2" charset="2"/>
              <a:buChar char="q"/>
            </a:pPr>
            <a:r>
              <a:rPr lang="en-US" sz="1600" dirty="0">
                <a:solidFill>
                  <a:schemeClr val="tx1"/>
                </a:solidFill>
              </a:rPr>
              <a:t> </a:t>
            </a:r>
            <a:r>
              <a:rPr lang="en-US" sz="1800" dirty="0">
                <a:solidFill>
                  <a:schemeClr val="tx1"/>
                </a:solidFill>
              </a:rPr>
              <a:t>perform under high stress/high risk conditions </a:t>
            </a:r>
            <a:endParaRPr dirty="0">
              <a:solidFill>
                <a:schemeClr val="tx1"/>
              </a:solidFill>
            </a:endParaRPr>
          </a:p>
          <a:p>
            <a:pPr marL="190500" lvl="0" indent="-342900" algn="l" rtl="0">
              <a:lnSpc>
                <a:spcPct val="80000"/>
              </a:lnSpc>
              <a:spcBef>
                <a:spcPts val="480"/>
              </a:spcBef>
              <a:spcAft>
                <a:spcPts val="0"/>
              </a:spcAft>
              <a:buClr>
                <a:schemeClr val="tx1"/>
              </a:buClr>
              <a:buSzPct val="60000"/>
              <a:buFont typeface="Wingdings" panose="05000000000000000000" pitchFamily="2" charset="2"/>
              <a:buChar char="q"/>
            </a:pPr>
            <a:r>
              <a:rPr lang="en-US" sz="2400" dirty="0">
                <a:solidFill>
                  <a:schemeClr val="tx1"/>
                </a:solidFill>
              </a:rPr>
              <a:t> Understand the challenges/demands of a long, specialized and tactical/technical training pipeline</a:t>
            </a:r>
            <a:endParaRPr dirty="0">
              <a:solidFill>
                <a:schemeClr val="tx1"/>
              </a:solidFill>
            </a:endParaRPr>
          </a:p>
          <a:p>
            <a:pPr lvl="0" algn="l" rtl="0">
              <a:lnSpc>
                <a:spcPct val="80000"/>
              </a:lnSpc>
              <a:spcBef>
                <a:spcPts val="480"/>
              </a:spcBef>
              <a:spcAft>
                <a:spcPts val="0"/>
              </a:spcAft>
              <a:buClr>
                <a:schemeClr val="tx1"/>
              </a:buClr>
              <a:buSzPct val="60000"/>
              <a:buFont typeface="Wingdings" panose="05000000000000000000" pitchFamily="2" charset="2"/>
              <a:buChar char="q"/>
            </a:pPr>
            <a:endParaRPr sz="2400" dirty="0">
              <a:solidFill>
                <a:schemeClr val="tx1"/>
              </a:solidFill>
            </a:endParaRPr>
          </a:p>
          <a:p>
            <a:pPr lvl="0" algn="l" rtl="0">
              <a:lnSpc>
                <a:spcPct val="80000"/>
              </a:lnSpc>
              <a:spcBef>
                <a:spcPts val="400"/>
              </a:spcBef>
              <a:spcAft>
                <a:spcPts val="0"/>
              </a:spcAft>
              <a:buClr>
                <a:schemeClr val="tx1"/>
              </a:buClr>
              <a:buSzPct val="60000"/>
              <a:buFont typeface="Wingdings" panose="05000000000000000000" pitchFamily="2" charset="2"/>
              <a:buChar char="q"/>
            </a:pPr>
            <a:r>
              <a:rPr lang="en-US" sz="2000" b="1" dirty="0">
                <a:solidFill>
                  <a:schemeClr val="tx1"/>
                </a:solidFill>
              </a:rPr>
              <a:t>Use WEB R-Tools to identify potential NSW-NSO candidates!</a:t>
            </a:r>
            <a:endParaRPr dirty="0">
              <a:solidFill>
                <a:schemeClr val="tx1"/>
              </a:solidFill>
            </a:endParaRPr>
          </a:p>
        </p:txBody>
      </p:sp>
      <p:sp>
        <p:nvSpPr>
          <p:cNvPr id="248" name="Google Shape;248;p23"/>
          <p:cNvSpPr txBox="1"/>
          <p:nvPr/>
        </p:nvSpPr>
        <p:spPr>
          <a:xfrm>
            <a:off x="537839" y="5483441"/>
            <a:ext cx="8068322" cy="784830"/>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latin typeface="Rockwell" panose="02060603020205020403" pitchFamily="18" charset="0"/>
                <a:ea typeface="Arial"/>
                <a:cs typeface="Arial"/>
                <a:sym typeface="Arial"/>
              </a:rPr>
              <a:t>What are you looking for……where are you looking? </a:t>
            </a:r>
            <a:endParaRPr dirty="0">
              <a:latin typeface="Rockwell" panose="02060603020205020403" pitchFamily="18" charset="0"/>
            </a:endParaRPr>
          </a:p>
          <a:p>
            <a:pPr marL="0" marR="0" lvl="0" indent="0" algn="ctr" rtl="0">
              <a:spcBef>
                <a:spcPts val="900"/>
              </a:spcBef>
              <a:spcAft>
                <a:spcPts val="0"/>
              </a:spcAft>
              <a:buNone/>
            </a:pPr>
            <a:r>
              <a:rPr lang="en-US" sz="1800" dirty="0">
                <a:latin typeface="Rockwell" panose="02060603020205020403" pitchFamily="18" charset="0"/>
                <a:ea typeface="Arial"/>
                <a:cs typeface="Arial"/>
                <a:sym typeface="Arial"/>
              </a:rPr>
              <a:t>Athletes:  Swimmers, Wrestlers, Runners, Soccer, Football, Water polo, </a:t>
            </a:r>
            <a:r>
              <a:rPr lang="en-US" sz="1800" dirty="0" err="1">
                <a:latin typeface="Rockwell" panose="02060603020205020403" pitchFamily="18" charset="0"/>
                <a:ea typeface="Arial"/>
                <a:cs typeface="Arial"/>
                <a:sym typeface="Arial"/>
              </a:rPr>
              <a:t>etc</a:t>
            </a:r>
            <a:r>
              <a:rPr lang="en-US" sz="1800" dirty="0">
                <a:latin typeface="Rockwell" panose="02060603020205020403" pitchFamily="18" charset="0"/>
                <a:ea typeface="Arial"/>
                <a:cs typeface="Arial"/>
                <a:sym typeface="Arial"/>
              </a:rPr>
              <a:t>…</a:t>
            </a:r>
            <a:endParaRPr sz="1800" dirty="0">
              <a:latin typeface="Rockwell" panose="02060603020205020403" pitchFamily="18" charset="0"/>
              <a:ea typeface="Arial"/>
              <a:cs typeface="Arial"/>
              <a:sym typeface="Aria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4"/>
          <p:cNvSpPr txBox="1">
            <a:spLocks noGrp="1"/>
          </p:cNvSpPr>
          <p:nvPr>
            <p:ph type="title"/>
          </p:nvPr>
        </p:nvSpPr>
        <p:spPr>
          <a:xfrm>
            <a:off x="241177" y="504825"/>
            <a:ext cx="7340600" cy="942975"/>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US" dirty="0">
                <a:solidFill>
                  <a:schemeClr val="tx1"/>
                </a:solidFill>
                <a:ea typeface="Times New Roman"/>
                <a:cs typeface="Times New Roman"/>
                <a:sym typeface="Times New Roman"/>
              </a:rPr>
              <a:t>USEFUL WEBSITES</a:t>
            </a:r>
            <a:endParaRPr dirty="0">
              <a:solidFill>
                <a:schemeClr val="tx1"/>
              </a:solidFill>
            </a:endParaRPr>
          </a:p>
        </p:txBody>
      </p:sp>
      <p:sp>
        <p:nvSpPr>
          <p:cNvPr id="254" name="Google Shape;254;p24"/>
          <p:cNvSpPr txBox="1">
            <a:spLocks noGrp="1"/>
          </p:cNvSpPr>
          <p:nvPr>
            <p:ph idx="1"/>
          </p:nvPr>
        </p:nvSpPr>
        <p:spPr>
          <a:xfrm>
            <a:off x="494190" y="2229035"/>
            <a:ext cx="7924800" cy="2138779"/>
          </a:xfrm>
          <a:prstGeom prst="rect">
            <a:avLst/>
          </a:prstGeom>
          <a:noFill/>
          <a:ln>
            <a:noFill/>
          </a:ln>
        </p:spPr>
        <p:txBody>
          <a:bodyPr spcFirstLastPara="1" wrap="square" lIns="91425" tIns="45700" rIns="91425" bIns="45700" anchor="t" anchorCtr="0">
            <a:noAutofit/>
          </a:bodyPr>
          <a:lstStyle/>
          <a:p>
            <a:pPr lvl="0" algn="l" rtl="0">
              <a:lnSpc>
                <a:spcPct val="120000"/>
              </a:lnSpc>
              <a:spcBef>
                <a:spcPts val="0"/>
              </a:spcBef>
              <a:spcAft>
                <a:spcPts val="0"/>
              </a:spcAft>
              <a:buClr>
                <a:schemeClr val="tx1"/>
              </a:buClr>
              <a:buSzPct val="60000"/>
              <a:buFont typeface="Wingdings" panose="05000000000000000000" pitchFamily="2" charset="2"/>
              <a:buChar char="q"/>
            </a:pPr>
            <a:r>
              <a:rPr lang="en-US" sz="2400" i="1" u="sng" dirty="0">
                <a:solidFill>
                  <a:schemeClr val="tx1"/>
                </a:solidFill>
              </a:rPr>
              <a:t>Official NSW/NSO websites</a:t>
            </a:r>
            <a:endParaRPr dirty="0">
              <a:solidFill>
                <a:schemeClr val="tx1"/>
              </a:solidFill>
            </a:endParaRPr>
          </a:p>
          <a:p>
            <a:pPr lvl="0" algn="l" rtl="0">
              <a:lnSpc>
                <a:spcPct val="120000"/>
              </a:lnSpc>
              <a:spcBef>
                <a:spcPts val="480"/>
              </a:spcBef>
              <a:spcAft>
                <a:spcPts val="0"/>
              </a:spcAft>
              <a:buClr>
                <a:schemeClr val="tx1"/>
              </a:buClr>
              <a:buSzPct val="60000"/>
              <a:buFont typeface="Wingdings" panose="05000000000000000000" pitchFamily="2" charset="2"/>
              <a:buChar char="q"/>
            </a:pPr>
            <a:r>
              <a:rPr lang="en-US" sz="2400" u="sng" dirty="0">
                <a:solidFill>
                  <a:schemeClr val="tx1"/>
                </a:solidFill>
                <a:hlinkClick r:id="rId3">
                  <a:extLst>
                    <a:ext uri="{A12FA001-AC4F-418D-AE19-62706E023703}">
                      <ahyp:hlinkClr xmlns:ahyp="http://schemas.microsoft.com/office/drawing/2018/hyperlinkcolor" val="tx"/>
                    </a:ext>
                  </a:extLst>
                </a:hlinkClick>
              </a:rPr>
              <a:t>www.sealswcc.com</a:t>
            </a:r>
            <a:endParaRPr sz="2400" dirty="0">
              <a:solidFill>
                <a:schemeClr val="tx1"/>
              </a:solidFill>
            </a:endParaRPr>
          </a:p>
          <a:p>
            <a:pPr lvl="0" algn="l" rtl="0">
              <a:lnSpc>
                <a:spcPct val="120000"/>
              </a:lnSpc>
              <a:spcBef>
                <a:spcPts val="480"/>
              </a:spcBef>
              <a:spcAft>
                <a:spcPts val="0"/>
              </a:spcAft>
              <a:buClr>
                <a:schemeClr val="tx1"/>
              </a:buClr>
              <a:buSzPct val="60000"/>
              <a:buFont typeface="Wingdings" panose="05000000000000000000" pitchFamily="2" charset="2"/>
              <a:buChar char="q"/>
            </a:pPr>
            <a:r>
              <a:rPr lang="en-US" sz="2400" u="sng" dirty="0">
                <a:solidFill>
                  <a:schemeClr val="tx1"/>
                </a:solidFill>
                <a:hlinkClick r:id="rId4">
                  <a:extLst>
                    <a:ext uri="{A12FA001-AC4F-418D-AE19-62706E023703}">
                      <ahyp:hlinkClr xmlns:ahyp="http://schemas.microsoft.com/office/drawing/2018/hyperlinkcolor" val="tx"/>
                    </a:ext>
                  </a:extLst>
                </a:hlinkClick>
              </a:rPr>
              <a:t>www.eod.navy.mil</a:t>
            </a:r>
            <a:endParaRPr sz="2400" dirty="0">
              <a:solidFill>
                <a:schemeClr val="tx1"/>
              </a:solidFill>
            </a:endParaRPr>
          </a:p>
          <a:p>
            <a:pPr marL="685800" lvl="0" indent="-342900" algn="l" rtl="0">
              <a:lnSpc>
                <a:spcPct val="120000"/>
              </a:lnSpc>
              <a:spcBef>
                <a:spcPts val="480"/>
              </a:spcBef>
              <a:spcAft>
                <a:spcPts val="0"/>
              </a:spcAft>
              <a:buClr>
                <a:schemeClr val="tx1"/>
              </a:buClr>
              <a:buSzPct val="60000"/>
              <a:buFont typeface="Wingdings" panose="05000000000000000000" pitchFamily="2" charset="2"/>
              <a:buChar char="q"/>
            </a:pPr>
            <a:endParaRPr sz="24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1" y="510500"/>
            <a:ext cx="7767961" cy="11430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US" dirty="0">
                <a:solidFill>
                  <a:schemeClr val="tx1"/>
                </a:solidFill>
                <a:ea typeface="Times New Roman"/>
                <a:cs typeface="Times New Roman"/>
                <a:sym typeface="Times New Roman"/>
              </a:rPr>
              <a:t>PST MINIMUM  STANDARD  vs. DRAFT</a:t>
            </a:r>
            <a:br>
              <a:rPr lang="en-US" dirty="0">
                <a:solidFill>
                  <a:schemeClr val="tx1"/>
                </a:solidFill>
                <a:ea typeface="Times New Roman"/>
                <a:cs typeface="Times New Roman"/>
                <a:sym typeface="Times New Roman"/>
              </a:rPr>
            </a:br>
            <a:endParaRPr sz="2800" dirty="0">
              <a:solidFill>
                <a:schemeClr val="tx1"/>
              </a:solidFill>
              <a:ea typeface="Times New Roman"/>
              <a:cs typeface="Times New Roman"/>
              <a:sym typeface="Times New Roman"/>
            </a:endParaRPr>
          </a:p>
        </p:txBody>
      </p:sp>
      <p:cxnSp>
        <p:nvCxnSpPr>
          <p:cNvPr id="65" name="Google Shape;65;p12"/>
          <p:cNvCxnSpPr/>
          <p:nvPr/>
        </p:nvCxnSpPr>
        <p:spPr>
          <a:xfrm>
            <a:off x="5791200" y="1447800"/>
            <a:ext cx="0" cy="0"/>
          </a:xfrm>
          <a:prstGeom prst="straightConnector1">
            <a:avLst/>
          </a:prstGeom>
          <a:noFill/>
          <a:ln w="9525" cap="flat" cmpd="sng">
            <a:solidFill>
              <a:schemeClr val="dk1"/>
            </a:solidFill>
            <a:prstDash val="solid"/>
            <a:round/>
            <a:headEnd type="none" w="med" len="med"/>
            <a:tailEnd type="triangle" w="med" len="med"/>
          </a:ln>
        </p:spPr>
      </p:cxnSp>
      <p:graphicFrame>
        <p:nvGraphicFramePr>
          <p:cNvPr id="66" name="Google Shape;66;p12"/>
          <p:cNvGraphicFramePr/>
          <p:nvPr>
            <p:extLst>
              <p:ext uri="{D42A27DB-BD31-4B8C-83A1-F6EECF244321}">
                <p14:modId xmlns:p14="http://schemas.microsoft.com/office/powerpoint/2010/main" val="1912472490"/>
              </p:ext>
            </p:extLst>
          </p:nvPr>
        </p:nvGraphicFramePr>
        <p:xfrm>
          <a:off x="1154097" y="1673509"/>
          <a:ext cx="6414710" cy="3667598"/>
        </p:xfrm>
        <a:graphic>
          <a:graphicData uri="http://schemas.openxmlformats.org/drawingml/2006/table">
            <a:tbl>
              <a:tblPr>
                <a:noFill/>
                <a:tableStyleId>{513ADDC8-B67B-43CB-A245-C96EFCAB2DAB}</a:tableStyleId>
              </a:tblPr>
              <a:tblGrid>
                <a:gridCol w="784651">
                  <a:extLst>
                    <a:ext uri="{9D8B030D-6E8A-4147-A177-3AD203B41FA5}">
                      <a16:colId xmlns:a16="http://schemas.microsoft.com/office/drawing/2014/main" val="20000"/>
                    </a:ext>
                  </a:extLst>
                </a:gridCol>
                <a:gridCol w="997212">
                  <a:extLst>
                    <a:ext uri="{9D8B030D-6E8A-4147-A177-3AD203B41FA5}">
                      <a16:colId xmlns:a16="http://schemas.microsoft.com/office/drawing/2014/main" val="20001"/>
                    </a:ext>
                  </a:extLst>
                </a:gridCol>
                <a:gridCol w="1128514">
                  <a:extLst>
                    <a:ext uri="{9D8B030D-6E8A-4147-A177-3AD203B41FA5}">
                      <a16:colId xmlns:a16="http://schemas.microsoft.com/office/drawing/2014/main" val="20002"/>
                    </a:ext>
                  </a:extLst>
                </a:gridCol>
                <a:gridCol w="1128514">
                  <a:extLst>
                    <a:ext uri="{9D8B030D-6E8A-4147-A177-3AD203B41FA5}">
                      <a16:colId xmlns:a16="http://schemas.microsoft.com/office/drawing/2014/main" val="20003"/>
                    </a:ext>
                  </a:extLst>
                </a:gridCol>
                <a:gridCol w="1247305">
                  <a:extLst>
                    <a:ext uri="{9D8B030D-6E8A-4147-A177-3AD203B41FA5}">
                      <a16:colId xmlns:a16="http://schemas.microsoft.com/office/drawing/2014/main" val="20004"/>
                    </a:ext>
                  </a:extLst>
                </a:gridCol>
                <a:gridCol w="1128514">
                  <a:extLst>
                    <a:ext uri="{9D8B030D-6E8A-4147-A177-3AD203B41FA5}">
                      <a16:colId xmlns:a16="http://schemas.microsoft.com/office/drawing/2014/main" val="20005"/>
                    </a:ext>
                  </a:extLst>
                </a:gridCol>
              </a:tblGrid>
              <a:tr h="475164">
                <a:tc>
                  <a:txBody>
                    <a:bodyPr/>
                    <a:lstStyle/>
                    <a:p>
                      <a:pPr marL="0" marR="0" lvl="0" indent="0" algn="l" rtl="0">
                        <a:lnSpc>
                          <a:spcPct val="100000"/>
                        </a:lnSpc>
                        <a:spcBef>
                          <a:spcPts val="0"/>
                        </a:spcBef>
                        <a:spcAft>
                          <a:spcPts val="0"/>
                        </a:spcAft>
                        <a:buClr>
                          <a:schemeClr val="dk1"/>
                        </a:buClr>
                        <a:buSzPts val="2400"/>
                        <a:buFont typeface="Noto Sans Symbols"/>
                        <a:buNone/>
                      </a:pPr>
                      <a:endParaRPr sz="1800" b="0" i="0" u="none" strike="noStrike" cap="none" dirty="0">
                        <a:solidFill>
                          <a:srgbClr val="000066"/>
                        </a:solidFill>
                        <a:latin typeface="Rockwell" panose="02060603020205020403" pitchFamily="18" charset="0"/>
                        <a:ea typeface="Courier New"/>
                        <a:cs typeface="Courier New"/>
                        <a:sym typeface="Courier New"/>
                      </a:endParaRPr>
                    </a:p>
                  </a:txBody>
                  <a:tcPr marL="71283" marR="71283" marT="35641" marB="35641">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800"/>
                        <a:buFont typeface="Noto Sans Symbols"/>
                        <a:buNone/>
                      </a:pPr>
                      <a:r>
                        <a:rPr lang="en-US" sz="2200" b="1" i="0" u="none" strike="noStrike" cap="none">
                          <a:solidFill>
                            <a:srgbClr val="000066"/>
                          </a:solidFill>
                          <a:latin typeface="Rockwell" panose="02060603020205020403" pitchFamily="18" charset="0"/>
                          <a:ea typeface="Courier New"/>
                          <a:cs typeface="Courier New"/>
                          <a:sym typeface="Courier New"/>
                        </a:rPr>
                        <a:t>SEAL</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800"/>
                        <a:buFont typeface="Noto Sans Symbols"/>
                        <a:buNone/>
                      </a:pPr>
                      <a:r>
                        <a:rPr lang="en-US" sz="2200" b="1" i="0" u="none" strike="noStrike" cap="none">
                          <a:solidFill>
                            <a:srgbClr val="000066"/>
                          </a:solidFill>
                          <a:latin typeface="Rockwell" panose="02060603020205020403" pitchFamily="18" charset="0"/>
                          <a:ea typeface="Courier New"/>
                          <a:cs typeface="Courier New"/>
                          <a:sym typeface="Courier New"/>
                        </a:rPr>
                        <a:t>SWCC</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800"/>
                        <a:buFont typeface="Noto Sans Symbols"/>
                        <a:buNone/>
                      </a:pPr>
                      <a:r>
                        <a:rPr lang="en-US" sz="2200" b="1" i="0" u="none" strike="noStrike" cap="none" dirty="0">
                          <a:solidFill>
                            <a:srgbClr val="000066"/>
                          </a:solidFill>
                          <a:latin typeface="Rockwell" panose="02060603020205020403" pitchFamily="18" charset="0"/>
                          <a:ea typeface="Courier New"/>
                          <a:cs typeface="Courier New"/>
                          <a:sym typeface="Courier New"/>
                        </a:rPr>
                        <a:t>AIRR</a:t>
                      </a:r>
                      <a:endParaRPr sz="1400" dirty="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800"/>
                        <a:buFont typeface="Noto Sans Symbols"/>
                        <a:buNone/>
                      </a:pPr>
                      <a:r>
                        <a:rPr lang="en-US" sz="2200" b="1" i="0" u="none" strike="noStrike" cap="none">
                          <a:solidFill>
                            <a:srgbClr val="000066"/>
                          </a:solidFill>
                          <a:latin typeface="Rockwell" panose="02060603020205020403" pitchFamily="18" charset="0"/>
                          <a:ea typeface="Courier New"/>
                          <a:cs typeface="Courier New"/>
                          <a:sym typeface="Courier New"/>
                        </a:rPr>
                        <a:t>EOD</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800"/>
                        <a:buFont typeface="Noto Sans Symbols"/>
                        <a:buNone/>
                      </a:pPr>
                      <a:r>
                        <a:rPr lang="en-US" sz="2200" b="1" i="0" u="none" strike="noStrike" cap="none">
                          <a:solidFill>
                            <a:srgbClr val="000066"/>
                          </a:solidFill>
                          <a:latin typeface="Rockwell" panose="02060603020205020403" pitchFamily="18" charset="0"/>
                          <a:ea typeface="Courier New"/>
                          <a:cs typeface="Courier New"/>
                          <a:sym typeface="Courier New"/>
                        </a:rPr>
                        <a:t>DIVER</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12746">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Times New Roman"/>
                          <a:cs typeface="Times New Roman"/>
                          <a:sym typeface="Times New Roman"/>
                        </a:rPr>
                        <a:t>500 Yd Swim</a:t>
                      </a:r>
                      <a:endParaRPr sz="1400">
                        <a:latin typeface="Rockwell" panose="02060603020205020403" pitchFamily="18" charset="0"/>
                      </a:endParaRPr>
                    </a:p>
                  </a:txBody>
                  <a:tcPr marL="71283" marR="71283" marT="35641" marB="35641">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dirty="0">
                          <a:solidFill>
                            <a:srgbClr val="000066"/>
                          </a:solidFill>
                          <a:latin typeface="Rockwell" panose="02060603020205020403" pitchFamily="18" charset="0"/>
                          <a:ea typeface="Courier New"/>
                          <a:cs typeface="Courier New"/>
                          <a:sym typeface="Courier New"/>
                        </a:rPr>
                        <a:t>12:30</a:t>
                      </a:r>
                      <a:endParaRPr sz="1400" dirty="0">
                        <a:latin typeface="Rockwell" panose="02060603020205020403" pitchFamily="18" charset="0"/>
                      </a:endParaRPr>
                    </a:p>
                    <a:p>
                      <a:pPr marL="0" marR="0" lvl="0" indent="0" algn="l" rtl="0">
                        <a:lnSpc>
                          <a:spcPct val="100000"/>
                        </a:lnSpc>
                        <a:spcBef>
                          <a:spcPts val="400"/>
                        </a:spcBef>
                        <a:spcAft>
                          <a:spcPts val="0"/>
                        </a:spcAft>
                        <a:buClr>
                          <a:srgbClr val="00B050"/>
                        </a:buClr>
                        <a:buSzPts val="2000"/>
                        <a:buFont typeface="Noto Sans Symbols"/>
                        <a:buNone/>
                      </a:pPr>
                      <a:r>
                        <a:rPr lang="en-US" sz="1600" b="1" i="0" u="none" strike="noStrike" cap="none" dirty="0">
                          <a:solidFill>
                            <a:srgbClr val="00B050"/>
                          </a:solidFill>
                          <a:latin typeface="Rockwell" panose="02060603020205020403" pitchFamily="18" charset="0"/>
                          <a:ea typeface="Courier New"/>
                          <a:cs typeface="Courier New"/>
                          <a:sym typeface="Courier New"/>
                        </a:rPr>
                        <a:t>~9:30</a:t>
                      </a:r>
                      <a:endParaRPr sz="1400" dirty="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13:00/</a:t>
                      </a:r>
                      <a:endParaRPr sz="1400">
                        <a:latin typeface="Rockwell" panose="02060603020205020403" pitchFamily="18" charset="0"/>
                      </a:endParaRPr>
                    </a:p>
                    <a:p>
                      <a:pPr marL="0" marR="0" lvl="0" indent="0" algn="l" rtl="0">
                        <a:lnSpc>
                          <a:spcPct val="100000"/>
                        </a:lnSpc>
                        <a:spcBef>
                          <a:spcPts val="400"/>
                        </a:spcBef>
                        <a:spcAft>
                          <a:spcPts val="0"/>
                        </a:spcAft>
                        <a:buClr>
                          <a:srgbClr val="00B050"/>
                        </a:buClr>
                        <a:buSzPts val="2000"/>
                        <a:buFont typeface="Noto Sans Symbols"/>
                        <a:buNone/>
                      </a:pPr>
                      <a:r>
                        <a:rPr lang="en-US" sz="1600" b="1" i="0" u="none" strike="noStrike" cap="none">
                          <a:solidFill>
                            <a:srgbClr val="00B050"/>
                          </a:solidFill>
                          <a:latin typeface="Rockwell" panose="02060603020205020403" pitchFamily="18" charset="0"/>
                          <a:ea typeface="Courier New"/>
                          <a:cs typeface="Courier New"/>
                          <a:sym typeface="Courier New"/>
                        </a:rPr>
                        <a:t>~9:30</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12:00/</a:t>
                      </a:r>
                      <a:endParaRPr sz="1400">
                        <a:latin typeface="Rockwell" panose="02060603020205020403" pitchFamily="18" charset="0"/>
                      </a:endParaRPr>
                    </a:p>
                    <a:p>
                      <a:pPr marL="0" marR="0" lvl="0" indent="0" algn="l" rtl="0">
                        <a:lnSpc>
                          <a:spcPct val="100000"/>
                        </a:lnSpc>
                        <a:spcBef>
                          <a:spcPts val="400"/>
                        </a:spcBef>
                        <a:spcAft>
                          <a:spcPts val="0"/>
                        </a:spcAft>
                        <a:buClr>
                          <a:srgbClr val="00B050"/>
                        </a:buClr>
                        <a:buSzPts val="2000"/>
                        <a:buFont typeface="Noto Sans Symbols"/>
                        <a:buNone/>
                      </a:pPr>
                      <a:r>
                        <a:rPr lang="en-US" sz="1600" b="1" i="0" u="none" strike="noStrike" cap="none">
                          <a:solidFill>
                            <a:srgbClr val="00B050"/>
                          </a:solidFill>
                          <a:latin typeface="Rockwell" panose="02060603020205020403" pitchFamily="18" charset="0"/>
                          <a:ea typeface="Courier New"/>
                          <a:cs typeface="Courier New"/>
                          <a:sym typeface="Courier New"/>
                        </a:rPr>
                        <a:t>~9:30</a:t>
                      </a:r>
                      <a:endParaRPr sz="1600" b="1" i="0" u="none" strike="noStrike" cap="none">
                        <a:solidFill>
                          <a:srgbClr val="000066"/>
                        </a:solidFill>
                        <a:latin typeface="Rockwell" panose="02060603020205020403" pitchFamily="18" charset="0"/>
                        <a:ea typeface="Courier New"/>
                        <a:cs typeface="Courier New"/>
                        <a:sym typeface="Courier New"/>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12:30/</a:t>
                      </a:r>
                      <a:endParaRPr sz="1400">
                        <a:latin typeface="Rockwell" panose="02060603020205020403" pitchFamily="18" charset="0"/>
                      </a:endParaRPr>
                    </a:p>
                    <a:p>
                      <a:pPr marL="0" marR="0" lvl="0" indent="0" algn="l" rtl="0">
                        <a:lnSpc>
                          <a:spcPct val="100000"/>
                        </a:lnSpc>
                        <a:spcBef>
                          <a:spcPts val="400"/>
                        </a:spcBef>
                        <a:spcAft>
                          <a:spcPts val="0"/>
                        </a:spcAft>
                        <a:buClr>
                          <a:srgbClr val="00B050"/>
                        </a:buClr>
                        <a:buSzPts val="2000"/>
                        <a:buFont typeface="Noto Sans Symbols"/>
                        <a:buNone/>
                      </a:pPr>
                      <a:r>
                        <a:rPr lang="en-US" sz="1600" b="1" i="0" u="none" strike="noStrike" cap="none">
                          <a:solidFill>
                            <a:srgbClr val="00B050"/>
                          </a:solidFill>
                          <a:latin typeface="Rockwell" panose="02060603020205020403" pitchFamily="18" charset="0"/>
                          <a:ea typeface="Courier New"/>
                          <a:cs typeface="Courier New"/>
                          <a:sym typeface="Courier New"/>
                        </a:rPr>
                        <a:t>~9:30</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12:30/</a:t>
                      </a:r>
                      <a:endParaRPr sz="1400">
                        <a:latin typeface="Rockwell" panose="02060603020205020403" pitchFamily="18" charset="0"/>
                      </a:endParaRPr>
                    </a:p>
                    <a:p>
                      <a:pPr marL="0" marR="0" lvl="0" indent="0" algn="l" rtl="0">
                        <a:lnSpc>
                          <a:spcPct val="100000"/>
                        </a:lnSpc>
                        <a:spcBef>
                          <a:spcPts val="400"/>
                        </a:spcBef>
                        <a:spcAft>
                          <a:spcPts val="0"/>
                        </a:spcAft>
                        <a:buClr>
                          <a:srgbClr val="00B050"/>
                        </a:buClr>
                        <a:buSzPts val="2000"/>
                        <a:buFont typeface="Noto Sans Symbols"/>
                        <a:buNone/>
                      </a:pPr>
                      <a:r>
                        <a:rPr lang="en-US" sz="1600" b="1" i="0" u="none" strike="noStrike" cap="none">
                          <a:solidFill>
                            <a:srgbClr val="00B050"/>
                          </a:solidFill>
                          <a:latin typeface="Rockwell" panose="02060603020205020403" pitchFamily="18" charset="0"/>
                          <a:ea typeface="Courier New"/>
                          <a:cs typeface="Courier New"/>
                          <a:sym typeface="Courier New"/>
                        </a:rPr>
                        <a:t>~9:30</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56089">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Times New Roman"/>
                          <a:cs typeface="Times New Roman"/>
                          <a:sym typeface="Times New Roman"/>
                        </a:rPr>
                        <a:t>Push-ups</a:t>
                      </a:r>
                      <a:endParaRPr sz="1400">
                        <a:latin typeface="Rockwell" panose="02060603020205020403" pitchFamily="18" charset="0"/>
                      </a:endParaRPr>
                    </a:p>
                  </a:txBody>
                  <a:tcPr marL="71283" marR="71283" marT="35641" marB="35641">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50/</a:t>
                      </a:r>
                      <a:r>
                        <a:rPr lang="en-US" sz="1600" b="1" i="0" u="none" strike="noStrike" cap="none">
                          <a:solidFill>
                            <a:srgbClr val="00B050"/>
                          </a:solidFill>
                          <a:latin typeface="Rockwell" panose="02060603020205020403" pitchFamily="18" charset="0"/>
                          <a:ea typeface="Courier New"/>
                          <a:cs typeface="Courier New"/>
                          <a:sym typeface="Courier New"/>
                        </a:rPr>
                        <a:t>~75</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50/</a:t>
                      </a:r>
                      <a:r>
                        <a:rPr lang="en-US" sz="1600" b="1" i="0" u="none" strike="noStrike" cap="none">
                          <a:solidFill>
                            <a:srgbClr val="00B050"/>
                          </a:solidFill>
                          <a:latin typeface="Rockwell" panose="02060603020205020403" pitchFamily="18" charset="0"/>
                          <a:ea typeface="Courier New"/>
                          <a:cs typeface="Courier New"/>
                          <a:sym typeface="Courier New"/>
                        </a:rPr>
                        <a:t>~75</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42/</a:t>
                      </a:r>
                      <a:r>
                        <a:rPr lang="en-US" sz="1600" b="1" i="0" u="none" strike="noStrike" cap="none">
                          <a:solidFill>
                            <a:srgbClr val="00B050"/>
                          </a:solidFill>
                          <a:latin typeface="Rockwell" panose="02060603020205020403" pitchFamily="18" charset="0"/>
                          <a:ea typeface="Courier New"/>
                          <a:cs typeface="Courier New"/>
                          <a:sym typeface="Courier New"/>
                        </a:rPr>
                        <a:t>~75</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50/</a:t>
                      </a:r>
                      <a:r>
                        <a:rPr lang="en-US" sz="1600" b="1" i="0" u="none" strike="noStrike" cap="none">
                          <a:solidFill>
                            <a:srgbClr val="00B050"/>
                          </a:solidFill>
                          <a:latin typeface="Rockwell" panose="02060603020205020403" pitchFamily="18" charset="0"/>
                          <a:ea typeface="Courier New"/>
                          <a:cs typeface="Courier New"/>
                          <a:sym typeface="Courier New"/>
                        </a:rPr>
                        <a:t>~75</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50/</a:t>
                      </a:r>
                      <a:r>
                        <a:rPr lang="en-US" sz="1600" b="1" i="0" u="none" strike="noStrike" cap="none">
                          <a:solidFill>
                            <a:srgbClr val="00B050"/>
                          </a:solidFill>
                          <a:latin typeface="Rockwell" panose="02060603020205020403" pitchFamily="18" charset="0"/>
                          <a:ea typeface="Courier New"/>
                          <a:cs typeface="Courier New"/>
                          <a:sym typeface="Courier New"/>
                        </a:rPr>
                        <a:t>~75</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56089">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Times New Roman"/>
                          <a:cs typeface="Times New Roman"/>
                          <a:sym typeface="Times New Roman"/>
                        </a:rPr>
                        <a:t>Sit-ups</a:t>
                      </a:r>
                      <a:endParaRPr sz="1400">
                        <a:latin typeface="Rockwell" panose="02060603020205020403" pitchFamily="18" charset="0"/>
                      </a:endParaRPr>
                    </a:p>
                  </a:txBody>
                  <a:tcPr marL="71283" marR="71283" marT="35641" marB="35641">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50/</a:t>
                      </a:r>
                      <a:r>
                        <a:rPr lang="en-US" sz="1600" b="1" i="0" u="none" strike="noStrike" cap="none">
                          <a:solidFill>
                            <a:srgbClr val="00B050"/>
                          </a:solidFill>
                          <a:latin typeface="Rockwell" panose="02060603020205020403" pitchFamily="18" charset="0"/>
                          <a:ea typeface="Courier New"/>
                          <a:cs typeface="Courier New"/>
                          <a:sym typeface="Courier New"/>
                        </a:rPr>
                        <a:t>~75</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50/</a:t>
                      </a:r>
                      <a:r>
                        <a:rPr lang="en-US" sz="1600" b="1" i="0" u="none" strike="noStrike" cap="none">
                          <a:solidFill>
                            <a:srgbClr val="00B050"/>
                          </a:solidFill>
                          <a:latin typeface="Rockwell" panose="02060603020205020403" pitchFamily="18" charset="0"/>
                          <a:ea typeface="Courier New"/>
                          <a:cs typeface="Courier New"/>
                          <a:sym typeface="Courier New"/>
                        </a:rPr>
                        <a:t>~75</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50/</a:t>
                      </a:r>
                      <a:r>
                        <a:rPr lang="en-US" sz="1600" b="1" i="0" u="none" strike="noStrike" cap="none">
                          <a:solidFill>
                            <a:srgbClr val="00B050"/>
                          </a:solidFill>
                          <a:latin typeface="Rockwell" panose="02060603020205020403" pitchFamily="18" charset="0"/>
                          <a:ea typeface="Courier New"/>
                          <a:cs typeface="Courier New"/>
                          <a:sym typeface="Courier New"/>
                        </a:rPr>
                        <a:t>~75</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50/</a:t>
                      </a:r>
                      <a:r>
                        <a:rPr lang="en-US" sz="1600" b="1" i="0" u="none" strike="noStrike" cap="none">
                          <a:solidFill>
                            <a:srgbClr val="00B050"/>
                          </a:solidFill>
                          <a:latin typeface="Rockwell" panose="02060603020205020403" pitchFamily="18" charset="0"/>
                          <a:ea typeface="Courier New"/>
                          <a:cs typeface="Courier New"/>
                          <a:sym typeface="Courier New"/>
                        </a:rPr>
                        <a:t>~75 </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50/</a:t>
                      </a:r>
                      <a:r>
                        <a:rPr lang="en-US" sz="1600" b="1" i="0" u="none" strike="noStrike" cap="none">
                          <a:solidFill>
                            <a:srgbClr val="00B050"/>
                          </a:solidFill>
                          <a:latin typeface="Rockwell" panose="02060603020205020403" pitchFamily="18" charset="0"/>
                          <a:ea typeface="Courier New"/>
                          <a:cs typeface="Courier New"/>
                          <a:sym typeface="Courier New"/>
                        </a:rPr>
                        <a:t>~75</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56089">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Times New Roman"/>
                          <a:cs typeface="Times New Roman"/>
                          <a:sym typeface="Times New Roman"/>
                        </a:rPr>
                        <a:t>Pull-ups</a:t>
                      </a:r>
                      <a:endParaRPr sz="1400">
                        <a:latin typeface="Rockwell" panose="02060603020205020403" pitchFamily="18" charset="0"/>
                      </a:endParaRPr>
                    </a:p>
                  </a:txBody>
                  <a:tcPr marL="71283" marR="71283" marT="35641" marB="35641">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10/~</a:t>
                      </a:r>
                      <a:r>
                        <a:rPr lang="en-US" sz="1600" b="1" i="0" u="none" strike="noStrike" cap="none">
                          <a:solidFill>
                            <a:srgbClr val="00B050"/>
                          </a:solidFill>
                          <a:latin typeface="Rockwell" panose="02060603020205020403" pitchFamily="18" charset="0"/>
                          <a:ea typeface="Courier New"/>
                          <a:cs typeface="Courier New"/>
                          <a:sym typeface="Courier New"/>
                        </a:rPr>
                        <a:t>15</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6/ </a:t>
                      </a:r>
                      <a:r>
                        <a:rPr lang="en-US" sz="1600" b="1" i="0" u="none" strike="noStrike" cap="none">
                          <a:solidFill>
                            <a:srgbClr val="00B050"/>
                          </a:solidFill>
                          <a:latin typeface="Rockwell" panose="02060603020205020403" pitchFamily="18" charset="0"/>
                          <a:ea typeface="Courier New"/>
                          <a:cs typeface="Courier New"/>
                          <a:sym typeface="Courier New"/>
                        </a:rPr>
                        <a:t>~15</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4/</a:t>
                      </a:r>
                      <a:r>
                        <a:rPr lang="en-US" sz="1600" b="1" i="0" u="none" strike="noStrike" cap="none">
                          <a:solidFill>
                            <a:srgbClr val="00B050"/>
                          </a:solidFill>
                          <a:latin typeface="Rockwell" panose="02060603020205020403" pitchFamily="18" charset="0"/>
                          <a:ea typeface="Courier New"/>
                          <a:cs typeface="Courier New"/>
                          <a:sym typeface="Courier New"/>
                        </a:rPr>
                        <a:t>~15</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6/</a:t>
                      </a:r>
                      <a:r>
                        <a:rPr lang="en-US" sz="1600" b="1" i="0" u="none" strike="noStrike" cap="none">
                          <a:solidFill>
                            <a:srgbClr val="00B050"/>
                          </a:solidFill>
                          <a:latin typeface="Rockwell" panose="02060603020205020403" pitchFamily="18" charset="0"/>
                          <a:ea typeface="Courier New"/>
                          <a:cs typeface="Courier New"/>
                          <a:sym typeface="Courier New"/>
                        </a:rPr>
                        <a:t>~15</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6/</a:t>
                      </a:r>
                      <a:r>
                        <a:rPr lang="en-US" sz="1600" b="1" i="0" u="none" strike="noStrike" cap="none">
                          <a:solidFill>
                            <a:srgbClr val="00B050"/>
                          </a:solidFill>
                          <a:latin typeface="Rockwell" panose="02060603020205020403" pitchFamily="18" charset="0"/>
                          <a:ea typeface="Courier New"/>
                          <a:cs typeface="Courier New"/>
                          <a:sym typeface="Courier New"/>
                        </a:rPr>
                        <a:t>~15</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798493">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Times New Roman"/>
                          <a:cs typeface="Times New Roman"/>
                          <a:sym typeface="Times New Roman"/>
                        </a:rPr>
                        <a:t>1.5 Mile Run</a:t>
                      </a:r>
                      <a:endParaRPr sz="1400">
                        <a:latin typeface="Rockwell" panose="02060603020205020403" pitchFamily="18" charset="0"/>
                      </a:endParaRPr>
                    </a:p>
                  </a:txBody>
                  <a:tcPr marL="71283" marR="71283" marT="35641" marB="35641">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10:30/</a:t>
                      </a:r>
                      <a:endParaRPr sz="1400">
                        <a:latin typeface="Rockwell" panose="02060603020205020403" pitchFamily="18" charset="0"/>
                      </a:endParaRPr>
                    </a:p>
                    <a:p>
                      <a:pPr marL="0" marR="0" lvl="0" indent="0" algn="l" rtl="0">
                        <a:lnSpc>
                          <a:spcPct val="100000"/>
                        </a:lnSpc>
                        <a:spcBef>
                          <a:spcPts val="400"/>
                        </a:spcBef>
                        <a:spcAft>
                          <a:spcPts val="0"/>
                        </a:spcAft>
                        <a:buClr>
                          <a:srgbClr val="00B050"/>
                        </a:buClr>
                        <a:buSzPts val="2000"/>
                        <a:buFont typeface="Noto Sans Symbols"/>
                        <a:buNone/>
                      </a:pPr>
                      <a:r>
                        <a:rPr lang="en-US" sz="1600" b="1" i="0" u="none" strike="noStrike" cap="none">
                          <a:solidFill>
                            <a:srgbClr val="00B050"/>
                          </a:solidFill>
                          <a:latin typeface="Rockwell" panose="02060603020205020403" pitchFamily="18" charset="0"/>
                          <a:ea typeface="Courier New"/>
                          <a:cs typeface="Courier New"/>
                          <a:sym typeface="Courier New"/>
                        </a:rPr>
                        <a:t>~9:30</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12:00/</a:t>
                      </a:r>
                      <a:endParaRPr sz="1400">
                        <a:latin typeface="Rockwell" panose="02060603020205020403" pitchFamily="18" charset="0"/>
                      </a:endParaRPr>
                    </a:p>
                    <a:p>
                      <a:pPr marL="0" marR="0" lvl="0" indent="0" algn="l" rtl="0">
                        <a:lnSpc>
                          <a:spcPct val="100000"/>
                        </a:lnSpc>
                        <a:spcBef>
                          <a:spcPts val="400"/>
                        </a:spcBef>
                        <a:spcAft>
                          <a:spcPts val="0"/>
                        </a:spcAft>
                        <a:buClr>
                          <a:srgbClr val="00B050"/>
                        </a:buClr>
                        <a:buSzPts val="2000"/>
                        <a:buFont typeface="Noto Sans Symbols"/>
                        <a:buNone/>
                      </a:pPr>
                      <a:r>
                        <a:rPr lang="en-US" sz="1600" b="1" i="0" u="none" strike="noStrike" cap="none">
                          <a:solidFill>
                            <a:srgbClr val="00B050"/>
                          </a:solidFill>
                          <a:latin typeface="Rockwell" panose="02060603020205020403" pitchFamily="18" charset="0"/>
                          <a:ea typeface="Courier New"/>
                          <a:cs typeface="Courier New"/>
                          <a:sym typeface="Courier New"/>
                        </a:rPr>
                        <a:t>~9:30</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12:00/</a:t>
                      </a:r>
                      <a:endParaRPr sz="1400">
                        <a:latin typeface="Rockwell" panose="02060603020205020403" pitchFamily="18" charset="0"/>
                      </a:endParaRPr>
                    </a:p>
                    <a:p>
                      <a:pPr marL="0" marR="0" lvl="0" indent="0" algn="l" rtl="0">
                        <a:lnSpc>
                          <a:spcPct val="100000"/>
                        </a:lnSpc>
                        <a:spcBef>
                          <a:spcPts val="400"/>
                        </a:spcBef>
                        <a:spcAft>
                          <a:spcPts val="0"/>
                        </a:spcAft>
                        <a:buClr>
                          <a:srgbClr val="00B050"/>
                        </a:buClr>
                        <a:buSzPts val="2000"/>
                        <a:buFont typeface="Noto Sans Symbols"/>
                        <a:buNone/>
                      </a:pPr>
                      <a:r>
                        <a:rPr lang="en-US" sz="1600" b="1" i="0" u="none" strike="noStrike" cap="none">
                          <a:solidFill>
                            <a:srgbClr val="00B050"/>
                          </a:solidFill>
                          <a:latin typeface="Rockwell" panose="02060603020205020403" pitchFamily="18" charset="0"/>
                          <a:ea typeface="Courier New"/>
                          <a:cs typeface="Courier New"/>
                          <a:sym typeface="Courier New"/>
                        </a:rPr>
                        <a:t>~9:30</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a:solidFill>
                            <a:srgbClr val="000066"/>
                          </a:solidFill>
                          <a:latin typeface="Rockwell" panose="02060603020205020403" pitchFamily="18" charset="0"/>
                          <a:ea typeface="Courier New"/>
                          <a:cs typeface="Courier New"/>
                          <a:sym typeface="Courier New"/>
                        </a:rPr>
                        <a:t>12:30/</a:t>
                      </a:r>
                      <a:endParaRPr sz="1400">
                        <a:latin typeface="Rockwell" panose="02060603020205020403" pitchFamily="18" charset="0"/>
                      </a:endParaRPr>
                    </a:p>
                    <a:p>
                      <a:pPr marL="0" marR="0" lvl="0" indent="0" algn="l" rtl="0">
                        <a:lnSpc>
                          <a:spcPct val="100000"/>
                        </a:lnSpc>
                        <a:spcBef>
                          <a:spcPts val="400"/>
                        </a:spcBef>
                        <a:spcAft>
                          <a:spcPts val="0"/>
                        </a:spcAft>
                        <a:buClr>
                          <a:srgbClr val="00B050"/>
                        </a:buClr>
                        <a:buSzPts val="2000"/>
                        <a:buFont typeface="Noto Sans Symbols"/>
                        <a:buNone/>
                      </a:pPr>
                      <a:r>
                        <a:rPr lang="en-US" sz="1600" b="1" i="0" u="none" strike="noStrike" cap="none">
                          <a:solidFill>
                            <a:srgbClr val="00B050"/>
                          </a:solidFill>
                          <a:latin typeface="Rockwell" panose="02060603020205020403" pitchFamily="18" charset="0"/>
                          <a:ea typeface="Courier New"/>
                          <a:cs typeface="Courier New"/>
                          <a:sym typeface="Courier New"/>
                        </a:rPr>
                        <a:t>~9:30</a:t>
                      </a:r>
                      <a:endParaRPr sz="140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66"/>
                        </a:buClr>
                        <a:buSzPts val="2000"/>
                        <a:buFont typeface="Noto Sans Symbols"/>
                        <a:buNone/>
                      </a:pPr>
                      <a:r>
                        <a:rPr lang="en-US" sz="1600" b="1" i="0" u="none" strike="noStrike" cap="none" dirty="0">
                          <a:solidFill>
                            <a:srgbClr val="000066"/>
                          </a:solidFill>
                          <a:latin typeface="Rockwell" panose="02060603020205020403" pitchFamily="18" charset="0"/>
                          <a:ea typeface="Courier New"/>
                          <a:cs typeface="Courier New"/>
                          <a:sym typeface="Courier New"/>
                        </a:rPr>
                        <a:t>12:30/</a:t>
                      </a:r>
                      <a:endParaRPr sz="1400" dirty="0">
                        <a:latin typeface="Rockwell" panose="02060603020205020403" pitchFamily="18" charset="0"/>
                      </a:endParaRPr>
                    </a:p>
                    <a:p>
                      <a:pPr marL="0" marR="0" lvl="0" indent="0" algn="l" rtl="0">
                        <a:lnSpc>
                          <a:spcPct val="100000"/>
                        </a:lnSpc>
                        <a:spcBef>
                          <a:spcPts val="400"/>
                        </a:spcBef>
                        <a:spcAft>
                          <a:spcPts val="0"/>
                        </a:spcAft>
                        <a:buClr>
                          <a:srgbClr val="00B050"/>
                        </a:buClr>
                        <a:buSzPts val="2000"/>
                        <a:buFont typeface="Noto Sans Symbols"/>
                        <a:buNone/>
                      </a:pPr>
                      <a:r>
                        <a:rPr lang="en-US" sz="1600" b="1" i="0" u="none" strike="noStrike" cap="none" dirty="0">
                          <a:solidFill>
                            <a:srgbClr val="00B050"/>
                          </a:solidFill>
                          <a:latin typeface="Rockwell" panose="02060603020205020403" pitchFamily="18" charset="0"/>
                          <a:ea typeface="Courier New"/>
                          <a:cs typeface="Courier New"/>
                          <a:sym typeface="Courier New"/>
                        </a:rPr>
                        <a:t>~9:30</a:t>
                      </a:r>
                      <a:endParaRPr sz="1400" dirty="0">
                        <a:latin typeface="Rockwell" panose="02060603020205020403" pitchFamily="18" charset="0"/>
                      </a:endParaRPr>
                    </a:p>
                  </a:txBody>
                  <a:tcPr marL="71283" marR="71283" marT="35641" marB="35641">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67" name="Google Shape;67;p12"/>
          <p:cNvSpPr txBox="1"/>
          <p:nvPr/>
        </p:nvSpPr>
        <p:spPr>
          <a:xfrm>
            <a:off x="665752" y="5490100"/>
            <a:ext cx="7391400" cy="461665"/>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i="0" u="none" strike="noStrike" cap="none" dirty="0">
                <a:solidFill>
                  <a:schemeClr val="dk1"/>
                </a:solidFill>
                <a:latin typeface="Rockwell" panose="02060603020205020403" pitchFamily="18" charset="0"/>
                <a:ea typeface="Arial"/>
                <a:cs typeface="Arial"/>
                <a:sym typeface="Arial"/>
              </a:rPr>
              <a:t>Minimum scores won’t compete in “DRAFT” </a:t>
            </a:r>
            <a:endParaRPr dirty="0">
              <a:latin typeface="Rockwell" panose="020606030202050204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p:nvPr/>
        </p:nvSpPr>
        <p:spPr>
          <a:xfrm>
            <a:off x="3971925" y="3128963"/>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 name="Google Shape;73;p13"/>
          <p:cNvSpPr/>
          <p:nvPr/>
        </p:nvSpPr>
        <p:spPr>
          <a:xfrm>
            <a:off x="3314700" y="1476375"/>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 name="Google Shape;74;p13"/>
          <p:cNvSpPr/>
          <p:nvPr/>
        </p:nvSpPr>
        <p:spPr>
          <a:xfrm>
            <a:off x="3433763" y="17145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 name="Google Shape;75;p13"/>
          <p:cNvSpPr/>
          <p:nvPr/>
        </p:nvSpPr>
        <p:spPr>
          <a:xfrm>
            <a:off x="93199" y="1514827"/>
            <a:ext cx="8957602"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latin typeface="Rockwell" panose="02060603020205020403" pitchFamily="18" charset="0"/>
                <a:ea typeface="Arial"/>
                <a:cs typeface="Arial"/>
                <a:sym typeface="Arial"/>
              </a:rPr>
              <a:t>Conduct direct action, reconnaissance  and engagement/FID missions from, on, under, or over the Sea, Air and Land.  Training never ends, combat skills are constantly honed. Failure is not an option! </a:t>
            </a:r>
            <a:endParaRPr dirty="0">
              <a:latin typeface="Rockwell" panose="02060603020205020403" pitchFamily="18" charset="0"/>
            </a:endParaRPr>
          </a:p>
        </p:txBody>
      </p:sp>
      <p:sp>
        <p:nvSpPr>
          <p:cNvPr id="76" name="Google Shape;76;p13"/>
          <p:cNvSpPr/>
          <p:nvPr/>
        </p:nvSpPr>
        <p:spPr>
          <a:xfrm>
            <a:off x="3695700" y="2333625"/>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 name="Google Shape;77;p13"/>
          <p:cNvSpPr/>
          <p:nvPr/>
        </p:nvSpPr>
        <p:spPr>
          <a:xfrm>
            <a:off x="2190750" y="18669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 name="Google Shape;78;p13"/>
          <p:cNvSpPr/>
          <p:nvPr/>
        </p:nvSpPr>
        <p:spPr>
          <a:xfrm>
            <a:off x="3028950" y="2195513"/>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 name="Google Shape;79;p13"/>
          <p:cNvSpPr/>
          <p:nvPr/>
        </p:nvSpPr>
        <p:spPr>
          <a:xfrm>
            <a:off x="2800350" y="2100263"/>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1" name="Google Shape;81;p13"/>
          <p:cNvSpPr/>
          <p:nvPr/>
        </p:nvSpPr>
        <p:spPr>
          <a:xfrm>
            <a:off x="2743200" y="2233613"/>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 name="Group 1">
            <a:extLst>
              <a:ext uri="{FF2B5EF4-FFF2-40B4-BE49-F238E27FC236}">
                <a16:creationId xmlns:a16="http://schemas.microsoft.com/office/drawing/2014/main" id="{6D70EF61-A57E-4534-BEC0-4C32F40EEF08}"/>
              </a:ext>
            </a:extLst>
          </p:cNvPr>
          <p:cNvGrpSpPr/>
          <p:nvPr/>
        </p:nvGrpSpPr>
        <p:grpSpPr>
          <a:xfrm>
            <a:off x="274098" y="3292257"/>
            <a:ext cx="6081204" cy="3273309"/>
            <a:chOff x="0" y="1428491"/>
            <a:chExt cx="9293498" cy="5002380"/>
          </a:xfrm>
        </p:grpSpPr>
        <p:pic>
          <p:nvPicPr>
            <p:cNvPr id="80" name="Google Shape;80;p13" descr="60seals"/>
            <p:cNvPicPr preferRelativeResize="0"/>
            <p:nvPr/>
          </p:nvPicPr>
          <p:blipFill rotWithShape="1">
            <a:blip r:embed="rId3">
              <a:alphaModFix/>
            </a:blip>
            <a:srcRect/>
            <a:stretch/>
          </p:blipFill>
          <p:spPr>
            <a:xfrm>
              <a:off x="4873898" y="1428491"/>
              <a:ext cx="4419600" cy="2438400"/>
            </a:xfrm>
            <a:prstGeom prst="rect">
              <a:avLst/>
            </a:prstGeom>
            <a:ln>
              <a:noFill/>
            </a:ln>
            <a:effectLst>
              <a:outerShdw blurRad="292100" dist="139700" dir="2700000" algn="tl" rotWithShape="0">
                <a:srgbClr val="333333">
                  <a:alpha val="65000"/>
                </a:srgbClr>
              </a:outerShdw>
            </a:effectLst>
          </p:spPr>
        </p:pic>
        <p:pic>
          <p:nvPicPr>
            <p:cNvPr id="82" name="Google Shape;82;p13" descr="seal06"/>
            <p:cNvPicPr preferRelativeResize="0"/>
            <p:nvPr/>
          </p:nvPicPr>
          <p:blipFill rotWithShape="1">
            <a:blip r:embed="rId4">
              <a:alphaModFix/>
            </a:blip>
            <a:srcRect/>
            <a:stretch/>
          </p:blipFill>
          <p:spPr>
            <a:xfrm>
              <a:off x="895430" y="1967790"/>
              <a:ext cx="4724400" cy="2438400"/>
            </a:xfrm>
            <a:prstGeom prst="rect">
              <a:avLst/>
            </a:prstGeom>
            <a:ln>
              <a:noFill/>
            </a:ln>
            <a:effectLst>
              <a:outerShdw blurRad="292100" dist="139700" dir="2700000" algn="tl" rotWithShape="0">
                <a:srgbClr val="333333">
                  <a:alpha val="65000"/>
                </a:srgbClr>
              </a:outerShdw>
            </a:effectLst>
          </p:spPr>
        </p:pic>
        <p:pic>
          <p:nvPicPr>
            <p:cNvPr id="84" name="Google Shape;84;p13"/>
            <p:cNvPicPr preferRelativeResize="0"/>
            <p:nvPr/>
          </p:nvPicPr>
          <p:blipFill rotWithShape="1">
            <a:blip r:embed="rId5">
              <a:alphaModFix/>
            </a:blip>
            <a:srcRect/>
            <a:stretch/>
          </p:blipFill>
          <p:spPr>
            <a:xfrm>
              <a:off x="0" y="4038191"/>
              <a:ext cx="4501243" cy="2392680"/>
            </a:xfrm>
            <a:prstGeom prst="rect">
              <a:avLst/>
            </a:prstGeom>
            <a:ln>
              <a:noFill/>
            </a:ln>
            <a:effectLst>
              <a:outerShdw blurRad="292100" dist="139700" dir="2700000" algn="tl" rotWithShape="0">
                <a:srgbClr val="333333">
                  <a:alpha val="65000"/>
                </a:srgbClr>
              </a:outerShdw>
            </a:effectLst>
          </p:spPr>
        </p:pic>
        <p:pic>
          <p:nvPicPr>
            <p:cNvPr id="83" name="Google Shape;83;p13"/>
            <p:cNvPicPr preferRelativeResize="0"/>
            <p:nvPr/>
          </p:nvPicPr>
          <p:blipFill rotWithShape="1">
            <a:blip r:embed="rId6">
              <a:alphaModFix/>
            </a:blip>
            <a:srcRect/>
            <a:stretch/>
          </p:blipFill>
          <p:spPr>
            <a:xfrm>
              <a:off x="4140600" y="3511935"/>
              <a:ext cx="4642757" cy="2379637"/>
            </a:xfrm>
            <a:prstGeom prst="rect">
              <a:avLst/>
            </a:prstGeom>
            <a:ln>
              <a:noFill/>
            </a:ln>
            <a:effectLst>
              <a:outerShdw blurRad="292100" dist="139700" dir="2700000" algn="tl" rotWithShape="0">
                <a:srgbClr val="333333">
                  <a:alpha val="65000"/>
                </a:srgbClr>
              </a:outerShdw>
            </a:effectLst>
          </p:spPr>
        </p:pic>
      </p:grpSp>
      <p:sp>
        <p:nvSpPr>
          <p:cNvPr id="16" name="Google Shape;64;p12">
            <a:extLst>
              <a:ext uri="{FF2B5EF4-FFF2-40B4-BE49-F238E27FC236}">
                <a16:creationId xmlns:a16="http://schemas.microsoft.com/office/drawing/2014/main" id="{7A0E5685-E01C-4021-84B8-78A2AC20FB6B}"/>
              </a:ext>
            </a:extLst>
          </p:cNvPr>
          <p:cNvSpPr txBox="1">
            <a:spLocks noGrp="1"/>
          </p:cNvSpPr>
          <p:nvPr>
            <p:ph type="title"/>
          </p:nvPr>
        </p:nvSpPr>
        <p:spPr>
          <a:xfrm>
            <a:off x="67455" y="688871"/>
            <a:ext cx="7767961" cy="61298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4000" dirty="0">
                <a:solidFill>
                  <a:schemeClr val="tx1"/>
                </a:solidFill>
                <a:latin typeface="Rockwell" panose="02060603020205020403" pitchFamily="18" charset="0"/>
                <a:ea typeface="Times New Roman"/>
                <a:cs typeface="Times New Roman"/>
                <a:sym typeface="Times New Roman"/>
              </a:rPr>
              <a:t>US NAVY SEALS</a:t>
            </a:r>
            <a:br>
              <a:rPr lang="en-US" sz="4000" dirty="0">
                <a:solidFill>
                  <a:schemeClr val="tx1"/>
                </a:solidFill>
                <a:latin typeface="Rockwell" panose="02060603020205020403" pitchFamily="18" charset="0"/>
                <a:ea typeface="Times New Roman"/>
                <a:cs typeface="Times New Roman"/>
                <a:sym typeface="Times New Roman"/>
              </a:rPr>
            </a:br>
            <a:endParaRPr sz="2800" dirty="0">
              <a:solidFill>
                <a:schemeClr val="tx1"/>
              </a:solidFill>
              <a:latin typeface="Rockwell" panose="02060603020205020403" pitchFamily="18" charset="0"/>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p:nvPr/>
        </p:nvSpPr>
        <p:spPr>
          <a:xfrm>
            <a:off x="3143250" y="1300163"/>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 name="Google Shape;90;p14"/>
          <p:cNvSpPr/>
          <p:nvPr/>
        </p:nvSpPr>
        <p:spPr>
          <a:xfrm>
            <a:off x="1828800" y="2386013"/>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 name="Google Shape;91;p14"/>
          <p:cNvSpPr/>
          <p:nvPr/>
        </p:nvSpPr>
        <p:spPr>
          <a:xfrm>
            <a:off x="149203" y="1807011"/>
            <a:ext cx="8845594" cy="253548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latin typeface="Rockwell" panose="02060603020205020403" pitchFamily="18" charset="0"/>
                <a:ea typeface="Arial"/>
                <a:cs typeface="Arial"/>
                <a:sym typeface="Arial"/>
              </a:rPr>
              <a:t>Special Warfare Combatant-craft Crewman(SWCC)</a:t>
            </a:r>
            <a:r>
              <a:rPr lang="en-US" sz="2000" dirty="0">
                <a:latin typeface="Rockwell" panose="02060603020205020403" pitchFamily="18" charset="0"/>
                <a:ea typeface="Arial"/>
                <a:cs typeface="Arial"/>
                <a:sym typeface="Arial"/>
              </a:rPr>
              <a:t> Operate Naval Special Warfare’s  high-speed, assault craft with emphasis on stealth and overwhelming combat fire power in Coastal, Riverine, Open ocean, and Over land operations. SWCC also conduct direct action, reconnaissance, FID, and counter narcotics missions. Training never ends, combat skills are constantly honed. Failure is not an option! </a:t>
            </a:r>
            <a:endParaRPr sz="2000" dirty="0">
              <a:latin typeface="Rockwell" panose="02060603020205020403" pitchFamily="18" charset="0"/>
              <a:ea typeface="Arial"/>
              <a:cs typeface="Arial"/>
              <a:sym typeface="Arial"/>
            </a:endParaRPr>
          </a:p>
        </p:txBody>
      </p:sp>
      <p:sp>
        <p:nvSpPr>
          <p:cNvPr id="92" name="Google Shape;92;p14"/>
          <p:cNvSpPr/>
          <p:nvPr/>
        </p:nvSpPr>
        <p:spPr>
          <a:xfrm>
            <a:off x="3767138" y="224313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3" name="Google Shape;93;p14"/>
          <p:cNvSpPr/>
          <p:nvPr/>
        </p:nvSpPr>
        <p:spPr>
          <a:xfrm>
            <a:off x="3143250" y="30480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 name="Group 1">
            <a:extLst>
              <a:ext uri="{FF2B5EF4-FFF2-40B4-BE49-F238E27FC236}">
                <a16:creationId xmlns:a16="http://schemas.microsoft.com/office/drawing/2014/main" id="{7DF2B89D-04EB-4E66-A51A-85B6FF0C5402}"/>
              </a:ext>
            </a:extLst>
          </p:cNvPr>
          <p:cNvGrpSpPr/>
          <p:nvPr/>
        </p:nvGrpSpPr>
        <p:grpSpPr>
          <a:xfrm>
            <a:off x="2741794" y="3852862"/>
            <a:ext cx="4910757" cy="2444274"/>
            <a:chOff x="371457" y="3800805"/>
            <a:chExt cx="5847504" cy="2910529"/>
          </a:xfrm>
        </p:grpSpPr>
        <p:pic>
          <p:nvPicPr>
            <p:cNvPr id="95" name="Google Shape;95;p14"/>
            <p:cNvPicPr preferRelativeResize="0"/>
            <p:nvPr/>
          </p:nvPicPr>
          <p:blipFill rotWithShape="1">
            <a:blip r:embed="rId3">
              <a:alphaModFix/>
            </a:blip>
            <a:srcRect/>
            <a:stretch/>
          </p:blipFill>
          <p:spPr>
            <a:xfrm>
              <a:off x="371457" y="4404339"/>
              <a:ext cx="3293616" cy="2306995"/>
            </a:xfrm>
            <a:prstGeom prst="rect">
              <a:avLst/>
            </a:prstGeom>
            <a:ln>
              <a:noFill/>
            </a:ln>
            <a:effectLst>
              <a:outerShdw blurRad="292100" dist="139700" dir="2700000" algn="tl" rotWithShape="0">
                <a:srgbClr val="333333">
                  <a:alpha val="65000"/>
                </a:srgbClr>
              </a:outerShdw>
            </a:effectLst>
          </p:spPr>
        </p:pic>
        <p:pic>
          <p:nvPicPr>
            <p:cNvPr id="94" name="Google Shape;94;p14"/>
            <p:cNvPicPr preferRelativeResize="0"/>
            <p:nvPr/>
          </p:nvPicPr>
          <p:blipFill rotWithShape="1">
            <a:blip r:embed="rId4">
              <a:alphaModFix/>
            </a:blip>
            <a:srcRect/>
            <a:stretch/>
          </p:blipFill>
          <p:spPr>
            <a:xfrm>
              <a:off x="3107739" y="3800805"/>
              <a:ext cx="3111222" cy="2171373"/>
            </a:xfrm>
            <a:prstGeom prst="rect">
              <a:avLst/>
            </a:prstGeom>
            <a:ln>
              <a:noFill/>
            </a:ln>
            <a:effectLst>
              <a:outerShdw blurRad="292100" dist="139700" dir="2700000" algn="tl" rotWithShape="0">
                <a:srgbClr val="333333">
                  <a:alpha val="65000"/>
                </a:srgbClr>
              </a:outerShdw>
            </a:effectLst>
          </p:spPr>
        </p:pic>
      </p:grpSp>
      <p:sp>
        <p:nvSpPr>
          <p:cNvPr id="10" name="Google Shape;64;p12">
            <a:extLst>
              <a:ext uri="{FF2B5EF4-FFF2-40B4-BE49-F238E27FC236}">
                <a16:creationId xmlns:a16="http://schemas.microsoft.com/office/drawing/2014/main" id="{854815A2-CCB2-4C11-B622-BE68A0B3C771}"/>
              </a:ext>
            </a:extLst>
          </p:cNvPr>
          <p:cNvSpPr txBox="1">
            <a:spLocks noGrp="1"/>
          </p:cNvSpPr>
          <p:nvPr>
            <p:ph type="title"/>
          </p:nvPr>
        </p:nvSpPr>
        <p:spPr>
          <a:xfrm>
            <a:off x="0" y="419865"/>
            <a:ext cx="7767961" cy="1027183"/>
          </a:xfrm>
          <a:prstGeom prst="rect">
            <a:avLst/>
          </a:prstGeom>
          <a:noFill/>
          <a:ln>
            <a:noFill/>
          </a:ln>
        </p:spPr>
        <p:txBody>
          <a:bodyPr spcFirstLastPara="1" wrap="square" lIns="91425" tIns="45700" rIns="91425" bIns="45700" anchor="t" anchorCtr="0">
            <a:noAutofit/>
          </a:bodyPr>
          <a:lstStyle/>
          <a:p>
            <a:pPr lvl="0">
              <a:spcBef>
                <a:spcPts val="0"/>
              </a:spcBef>
            </a:pPr>
            <a:r>
              <a:rPr lang="en-US" sz="3200" dirty="0">
                <a:solidFill>
                  <a:schemeClr val="tx1"/>
                </a:solidFill>
                <a:ea typeface="Times New Roman"/>
                <a:cs typeface="Times New Roman"/>
                <a:sym typeface="Times New Roman"/>
              </a:rPr>
              <a:t>Special Warfare Combatant-craft Crewman(SWCC) </a:t>
            </a:r>
            <a:br>
              <a:rPr lang="en-US" sz="3200" dirty="0">
                <a:solidFill>
                  <a:schemeClr val="tx1"/>
                </a:solidFill>
                <a:latin typeface="Rockwell" panose="02060603020205020403" pitchFamily="18" charset="0"/>
                <a:ea typeface="Times New Roman"/>
                <a:cs typeface="Times New Roman"/>
                <a:sym typeface="Times New Roman"/>
              </a:rPr>
            </a:br>
            <a:endParaRPr sz="2000" dirty="0">
              <a:solidFill>
                <a:schemeClr val="tx1"/>
              </a:solidFill>
              <a:latin typeface="Rockwell" panose="02060603020205020403" pitchFamily="18" charset="0"/>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5"/>
          <p:cNvSpPr txBox="1">
            <a:spLocks noGrp="1"/>
          </p:cNvSpPr>
          <p:nvPr>
            <p:ph type="title" idx="4294967295"/>
          </p:nvPr>
        </p:nvSpPr>
        <p:spPr>
          <a:xfrm>
            <a:off x="-10358" y="439721"/>
            <a:ext cx="7713663" cy="11430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i="0" u="none" strike="noStrike" cap="none" dirty="0">
                <a:solidFill>
                  <a:schemeClr val="tx1"/>
                </a:solidFill>
                <a:ea typeface="Arial"/>
                <a:cs typeface="Arial"/>
                <a:sym typeface="Arial"/>
              </a:rPr>
              <a:t>SEAL (SO) Development</a:t>
            </a:r>
            <a:br>
              <a:rPr lang="en-US" i="0" u="none" strike="noStrike" cap="none" dirty="0">
                <a:solidFill>
                  <a:schemeClr val="tx1"/>
                </a:solidFill>
                <a:ea typeface="Arial"/>
                <a:cs typeface="Arial"/>
                <a:sym typeface="Arial"/>
              </a:rPr>
            </a:br>
            <a:r>
              <a:rPr lang="en-US" i="0" u="none" strike="noStrike" cap="none" dirty="0">
                <a:solidFill>
                  <a:schemeClr val="tx1"/>
                </a:solidFill>
                <a:ea typeface="Arial"/>
                <a:cs typeface="Arial"/>
                <a:sym typeface="Arial"/>
              </a:rPr>
              <a:t>Total Timeline</a:t>
            </a:r>
            <a:endParaRPr sz="4400" dirty="0">
              <a:solidFill>
                <a:schemeClr val="tx1"/>
              </a:solidFill>
            </a:endParaRPr>
          </a:p>
        </p:txBody>
      </p:sp>
      <p:pic>
        <p:nvPicPr>
          <p:cNvPr id="129" name="Google Shape;129;p15" descr="spc_war1"/>
          <p:cNvPicPr preferRelativeResize="0"/>
          <p:nvPr/>
        </p:nvPicPr>
        <p:blipFill rotWithShape="1">
          <a:blip r:embed="rId3">
            <a:clrChange>
              <a:clrFrom>
                <a:srgbClr val="FFFFFF"/>
              </a:clrFrom>
              <a:clrTo>
                <a:srgbClr val="FFFFFF">
                  <a:alpha val="0"/>
                </a:srgbClr>
              </a:clrTo>
            </a:clrChange>
            <a:alphaModFix/>
          </a:blip>
          <a:srcRect/>
          <a:stretch/>
        </p:blipFill>
        <p:spPr>
          <a:xfrm>
            <a:off x="3846473" y="984725"/>
            <a:ext cx="2498273" cy="1295401"/>
          </a:xfrm>
          <a:prstGeom prst="rect">
            <a:avLst/>
          </a:prstGeom>
          <a:noFill/>
          <a:ln>
            <a:noFill/>
          </a:ln>
        </p:spPr>
      </p:pic>
      <p:grpSp>
        <p:nvGrpSpPr>
          <p:cNvPr id="2" name="Group 1">
            <a:extLst>
              <a:ext uri="{FF2B5EF4-FFF2-40B4-BE49-F238E27FC236}">
                <a16:creationId xmlns:a16="http://schemas.microsoft.com/office/drawing/2014/main" id="{BBAAFC97-FFA1-452E-9801-9EDE35F9B7C8}"/>
              </a:ext>
            </a:extLst>
          </p:cNvPr>
          <p:cNvGrpSpPr/>
          <p:nvPr/>
        </p:nvGrpSpPr>
        <p:grpSpPr>
          <a:xfrm>
            <a:off x="76200" y="2220896"/>
            <a:ext cx="8991599" cy="3799820"/>
            <a:chOff x="0" y="1803646"/>
            <a:chExt cx="8991599" cy="3799820"/>
          </a:xfrm>
        </p:grpSpPr>
        <p:sp>
          <p:nvSpPr>
            <p:cNvPr id="100" name="Google Shape;100;p15"/>
            <p:cNvSpPr/>
            <p:nvPr/>
          </p:nvSpPr>
          <p:spPr>
            <a:xfrm>
              <a:off x="228599" y="1803646"/>
              <a:ext cx="4200525" cy="3048000"/>
            </a:xfrm>
            <a:prstGeom prst="rect">
              <a:avLst/>
            </a:prstGeom>
            <a:noFill/>
            <a:ln w="57150" cap="flat" cmpd="sng">
              <a:solidFill>
                <a:srgbClr val="006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Rockwell" panose="02060603020205020403" pitchFamily="18" charset="0"/>
                <a:ea typeface="Arial"/>
                <a:cs typeface="Arial"/>
                <a:sym typeface="Arial"/>
              </a:endParaRPr>
            </a:p>
          </p:txBody>
        </p:sp>
        <p:cxnSp>
          <p:nvCxnSpPr>
            <p:cNvPr id="102" name="Google Shape;102;p15"/>
            <p:cNvCxnSpPr/>
            <p:nvPr/>
          </p:nvCxnSpPr>
          <p:spPr>
            <a:xfrm rot="10800000" flipH="1">
              <a:off x="0" y="4013445"/>
              <a:ext cx="6324600" cy="28575"/>
            </a:xfrm>
            <a:prstGeom prst="straightConnector1">
              <a:avLst/>
            </a:prstGeom>
            <a:noFill/>
            <a:ln w="38100" cap="flat" cmpd="sng">
              <a:solidFill>
                <a:schemeClr val="dk1"/>
              </a:solidFill>
              <a:prstDash val="solid"/>
              <a:round/>
              <a:headEnd type="none" w="med" len="med"/>
              <a:tailEnd type="none" w="med" len="med"/>
            </a:ln>
          </p:spPr>
        </p:cxnSp>
        <p:cxnSp>
          <p:nvCxnSpPr>
            <p:cNvPr id="103" name="Google Shape;103;p15"/>
            <p:cNvCxnSpPr/>
            <p:nvPr/>
          </p:nvCxnSpPr>
          <p:spPr>
            <a:xfrm flipH="1">
              <a:off x="6248398" y="4013445"/>
              <a:ext cx="152399" cy="228601"/>
            </a:xfrm>
            <a:prstGeom prst="straightConnector1">
              <a:avLst/>
            </a:prstGeom>
            <a:noFill/>
            <a:ln w="38100" cap="flat" cmpd="sng">
              <a:solidFill>
                <a:schemeClr val="dk1"/>
              </a:solidFill>
              <a:prstDash val="solid"/>
              <a:round/>
              <a:headEnd type="none" w="med" len="med"/>
              <a:tailEnd type="none" w="med" len="med"/>
            </a:ln>
          </p:spPr>
        </p:cxnSp>
        <p:sp>
          <p:nvSpPr>
            <p:cNvPr id="104" name="Google Shape;104;p15"/>
            <p:cNvSpPr txBox="1"/>
            <p:nvPr/>
          </p:nvSpPr>
          <p:spPr>
            <a:xfrm>
              <a:off x="6248399" y="4318246"/>
              <a:ext cx="1225550"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4-6 mos.</a:t>
              </a:r>
              <a:endParaRPr>
                <a:latin typeface="Rockwell" panose="02060603020205020403" pitchFamily="18" charset="0"/>
              </a:endParaRPr>
            </a:p>
          </p:txBody>
        </p:sp>
        <p:sp>
          <p:nvSpPr>
            <p:cNvPr id="105" name="Google Shape;105;p15"/>
            <p:cNvSpPr txBox="1"/>
            <p:nvPr/>
          </p:nvSpPr>
          <p:spPr>
            <a:xfrm>
              <a:off x="4876799" y="3480046"/>
              <a:ext cx="1143000"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PRODEV</a:t>
              </a:r>
              <a:endParaRPr>
                <a:latin typeface="Rockwell" panose="02060603020205020403" pitchFamily="18" charset="0"/>
              </a:endParaRPr>
            </a:p>
          </p:txBody>
        </p:sp>
        <p:sp>
          <p:nvSpPr>
            <p:cNvPr id="106" name="Google Shape;106;p15"/>
            <p:cNvSpPr txBox="1"/>
            <p:nvPr/>
          </p:nvSpPr>
          <p:spPr>
            <a:xfrm>
              <a:off x="6324599" y="3022846"/>
              <a:ext cx="1027112" cy="825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Unit Level Training </a:t>
              </a:r>
              <a:endParaRPr>
                <a:latin typeface="Rockwell" panose="02060603020205020403" pitchFamily="18" charset="0"/>
              </a:endParaRPr>
            </a:p>
          </p:txBody>
        </p:sp>
        <p:sp>
          <p:nvSpPr>
            <p:cNvPr id="107" name="Google Shape;107;p15"/>
            <p:cNvSpPr txBox="1"/>
            <p:nvPr/>
          </p:nvSpPr>
          <p:spPr>
            <a:xfrm>
              <a:off x="7238999" y="3022846"/>
              <a:ext cx="1266825" cy="825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dk1"/>
                  </a:solidFill>
                  <a:latin typeface="Rockwell" panose="02060603020205020403" pitchFamily="18" charset="0"/>
                  <a:ea typeface="Arial"/>
                  <a:cs typeface="Arial"/>
                  <a:sym typeface="Arial"/>
                </a:rPr>
                <a:t>Squadron Integration Training</a:t>
              </a:r>
              <a:endParaRPr dirty="0">
                <a:latin typeface="Rockwell" panose="02060603020205020403" pitchFamily="18" charset="0"/>
              </a:endParaRPr>
            </a:p>
          </p:txBody>
        </p:sp>
        <p:sp>
          <p:nvSpPr>
            <p:cNvPr id="108" name="Google Shape;108;p15"/>
            <p:cNvSpPr txBox="1"/>
            <p:nvPr/>
          </p:nvSpPr>
          <p:spPr>
            <a:xfrm>
              <a:off x="7315199" y="4318246"/>
              <a:ext cx="1420813"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4-6 mos. </a:t>
              </a:r>
              <a:endParaRPr>
                <a:latin typeface="Rockwell" panose="02060603020205020403" pitchFamily="18" charset="0"/>
              </a:endParaRPr>
            </a:p>
          </p:txBody>
        </p:sp>
        <p:sp>
          <p:nvSpPr>
            <p:cNvPr id="109" name="Google Shape;109;p15"/>
            <p:cNvSpPr txBox="1"/>
            <p:nvPr/>
          </p:nvSpPr>
          <p:spPr>
            <a:xfrm>
              <a:off x="4810124" y="4327771"/>
              <a:ext cx="1379538"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4-6 mos.</a:t>
              </a:r>
              <a:endParaRPr>
                <a:latin typeface="Rockwell" panose="02060603020205020403" pitchFamily="18" charset="0"/>
              </a:endParaRPr>
            </a:p>
          </p:txBody>
        </p:sp>
        <p:sp>
          <p:nvSpPr>
            <p:cNvPr id="110" name="Google Shape;110;p15"/>
            <p:cNvSpPr txBox="1"/>
            <p:nvPr/>
          </p:nvSpPr>
          <p:spPr>
            <a:xfrm>
              <a:off x="2819399" y="4318246"/>
              <a:ext cx="1143000"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26 wks</a:t>
              </a:r>
              <a:endParaRPr sz="1600" b="1">
                <a:solidFill>
                  <a:schemeClr val="dk1"/>
                </a:solidFill>
                <a:latin typeface="Rockwell" panose="02060603020205020403" pitchFamily="18" charset="0"/>
                <a:ea typeface="Arial"/>
                <a:cs typeface="Arial"/>
                <a:sym typeface="Arial"/>
              </a:endParaRPr>
            </a:p>
          </p:txBody>
        </p:sp>
        <p:sp>
          <p:nvSpPr>
            <p:cNvPr id="111" name="Google Shape;111;p15"/>
            <p:cNvSpPr txBox="1"/>
            <p:nvPr/>
          </p:nvSpPr>
          <p:spPr>
            <a:xfrm>
              <a:off x="1828799" y="4318246"/>
              <a:ext cx="914400"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21 wks</a:t>
              </a:r>
              <a:endParaRPr>
                <a:latin typeface="Rockwell" panose="02060603020205020403" pitchFamily="18" charset="0"/>
              </a:endParaRPr>
            </a:p>
          </p:txBody>
        </p:sp>
        <p:sp>
          <p:nvSpPr>
            <p:cNvPr id="112" name="Google Shape;112;p15"/>
            <p:cNvSpPr/>
            <p:nvPr/>
          </p:nvSpPr>
          <p:spPr>
            <a:xfrm rot="-5400000">
              <a:off x="2667001" y="1346446"/>
              <a:ext cx="381000" cy="2819399"/>
            </a:xfrm>
            <a:prstGeom prst="rightBrace">
              <a:avLst>
                <a:gd name="adj1" fmla="val 35252"/>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Rockwell" panose="02060603020205020403" pitchFamily="18" charset="0"/>
                <a:ea typeface="Arial"/>
                <a:cs typeface="Arial"/>
                <a:sym typeface="Arial"/>
              </a:endParaRPr>
            </a:p>
          </p:txBody>
        </p:sp>
        <p:sp>
          <p:nvSpPr>
            <p:cNvPr id="113" name="Google Shape;113;p15"/>
            <p:cNvSpPr/>
            <p:nvPr/>
          </p:nvSpPr>
          <p:spPr>
            <a:xfrm rot="-5400000">
              <a:off x="5181601" y="1879846"/>
              <a:ext cx="381000" cy="1752599"/>
            </a:xfrm>
            <a:prstGeom prst="rightBrace">
              <a:avLst>
                <a:gd name="adj1" fmla="val 20569"/>
                <a:gd name="adj2" fmla="val 50083"/>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Rockwell" panose="02060603020205020403" pitchFamily="18" charset="0"/>
                <a:ea typeface="Arial"/>
                <a:cs typeface="Arial"/>
                <a:sym typeface="Arial"/>
              </a:endParaRPr>
            </a:p>
          </p:txBody>
        </p:sp>
        <p:sp>
          <p:nvSpPr>
            <p:cNvPr id="114" name="Google Shape;114;p15"/>
            <p:cNvSpPr txBox="1"/>
            <p:nvPr/>
          </p:nvSpPr>
          <p:spPr>
            <a:xfrm>
              <a:off x="1676399" y="2184646"/>
              <a:ext cx="2362200" cy="38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Rockwell" panose="02060603020205020403" pitchFamily="18" charset="0"/>
                  <a:ea typeface="Arial"/>
                  <a:cs typeface="Arial"/>
                  <a:sym typeface="Arial"/>
                </a:rPr>
                <a:t>NSWCEN BTC/ATC</a:t>
              </a:r>
              <a:endParaRPr sz="1800" b="1">
                <a:solidFill>
                  <a:schemeClr val="dk1"/>
                </a:solidFill>
                <a:latin typeface="Rockwell" panose="02060603020205020403" pitchFamily="18" charset="0"/>
                <a:ea typeface="Arial"/>
                <a:cs typeface="Arial"/>
                <a:sym typeface="Arial"/>
              </a:endParaRPr>
            </a:p>
          </p:txBody>
        </p:sp>
        <p:sp>
          <p:nvSpPr>
            <p:cNvPr id="115" name="Google Shape;115;p15"/>
            <p:cNvSpPr txBox="1"/>
            <p:nvPr/>
          </p:nvSpPr>
          <p:spPr>
            <a:xfrm>
              <a:off x="4724399" y="1879846"/>
              <a:ext cx="137160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Rockwell" panose="02060603020205020403" pitchFamily="18" charset="0"/>
                  <a:ea typeface="Arial"/>
                  <a:cs typeface="Arial"/>
                  <a:sym typeface="Arial"/>
                </a:rPr>
                <a:t>NSWCEN ATC</a:t>
              </a:r>
              <a:endParaRPr sz="1800" b="1">
                <a:solidFill>
                  <a:schemeClr val="dk1"/>
                </a:solidFill>
                <a:latin typeface="Rockwell" panose="02060603020205020403" pitchFamily="18" charset="0"/>
                <a:ea typeface="Arial"/>
                <a:cs typeface="Arial"/>
                <a:sym typeface="Arial"/>
              </a:endParaRPr>
            </a:p>
          </p:txBody>
        </p:sp>
        <p:sp>
          <p:nvSpPr>
            <p:cNvPr id="116" name="Google Shape;116;p15"/>
            <p:cNvSpPr txBox="1"/>
            <p:nvPr/>
          </p:nvSpPr>
          <p:spPr>
            <a:xfrm>
              <a:off x="6553199" y="1879846"/>
              <a:ext cx="182880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Rockwell" panose="02060603020205020403" pitchFamily="18" charset="0"/>
                  <a:ea typeface="Arial"/>
                  <a:cs typeface="Arial"/>
                  <a:sym typeface="Arial"/>
                </a:rPr>
                <a:t>NSW GROUP Training</a:t>
              </a:r>
              <a:endParaRPr>
                <a:latin typeface="Rockwell" panose="02060603020205020403" pitchFamily="18" charset="0"/>
              </a:endParaRPr>
            </a:p>
          </p:txBody>
        </p:sp>
        <p:sp>
          <p:nvSpPr>
            <p:cNvPr id="117" name="Google Shape;117;p15"/>
            <p:cNvSpPr txBox="1"/>
            <p:nvPr/>
          </p:nvSpPr>
          <p:spPr>
            <a:xfrm>
              <a:off x="1523999" y="2108446"/>
              <a:ext cx="2876550"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Rockwell" panose="02060603020205020403" pitchFamily="18" charset="0"/>
                <a:ea typeface="Arial"/>
                <a:cs typeface="Arial"/>
                <a:sym typeface="Arial"/>
              </a:endParaRPr>
            </a:p>
          </p:txBody>
        </p:sp>
        <p:sp>
          <p:nvSpPr>
            <p:cNvPr id="118" name="Google Shape;118;p15"/>
            <p:cNvSpPr txBox="1"/>
            <p:nvPr/>
          </p:nvSpPr>
          <p:spPr>
            <a:xfrm>
              <a:off x="1828799" y="3556246"/>
              <a:ext cx="814388" cy="3365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BUD/S</a:t>
              </a:r>
              <a:endParaRPr>
                <a:latin typeface="Rockwell" panose="02060603020205020403" pitchFamily="18" charset="0"/>
              </a:endParaRPr>
            </a:p>
          </p:txBody>
        </p:sp>
        <p:sp>
          <p:nvSpPr>
            <p:cNvPr id="119" name="Google Shape;119;p15"/>
            <p:cNvSpPr txBox="1"/>
            <p:nvPr/>
          </p:nvSpPr>
          <p:spPr>
            <a:xfrm>
              <a:off x="2590799" y="3556246"/>
              <a:ext cx="1841338"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PARA/SERE/SQT</a:t>
              </a:r>
              <a:endParaRPr sz="1600" b="1">
                <a:solidFill>
                  <a:schemeClr val="dk1"/>
                </a:solidFill>
                <a:latin typeface="Rockwell" panose="02060603020205020403" pitchFamily="18" charset="0"/>
                <a:ea typeface="Arial"/>
                <a:cs typeface="Arial"/>
                <a:sym typeface="Arial"/>
              </a:endParaRPr>
            </a:p>
          </p:txBody>
        </p:sp>
        <p:sp>
          <p:nvSpPr>
            <p:cNvPr id="120" name="Google Shape;120;p15"/>
            <p:cNvSpPr txBox="1"/>
            <p:nvPr/>
          </p:nvSpPr>
          <p:spPr>
            <a:xfrm>
              <a:off x="152399" y="5080246"/>
              <a:ext cx="821571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FF0000"/>
                  </a:solidFill>
                  <a:latin typeface="Rockwell" panose="02060603020205020403" pitchFamily="18" charset="0"/>
                  <a:ea typeface="Arial"/>
                  <a:cs typeface="Arial"/>
                  <a:sym typeface="Arial"/>
                </a:rPr>
                <a:t>2 + years of training until 1</a:t>
              </a:r>
              <a:r>
                <a:rPr lang="en-US" sz="2800" b="1" baseline="30000">
                  <a:solidFill>
                    <a:srgbClr val="FF0000"/>
                  </a:solidFill>
                  <a:latin typeface="Rockwell" panose="02060603020205020403" pitchFamily="18" charset="0"/>
                  <a:ea typeface="Arial"/>
                  <a:cs typeface="Arial"/>
                  <a:sym typeface="Arial"/>
                </a:rPr>
                <a:t>st</a:t>
              </a:r>
              <a:r>
                <a:rPr lang="en-US" sz="2800" b="1">
                  <a:solidFill>
                    <a:srgbClr val="FF0000"/>
                  </a:solidFill>
                  <a:latin typeface="Rockwell" panose="02060603020205020403" pitchFamily="18" charset="0"/>
                  <a:ea typeface="Arial"/>
                  <a:cs typeface="Arial"/>
                  <a:sym typeface="Arial"/>
                </a:rPr>
                <a:t> SOF deployment</a:t>
              </a:r>
              <a:endParaRPr>
                <a:latin typeface="Rockwell" panose="02060603020205020403" pitchFamily="18" charset="0"/>
              </a:endParaRPr>
            </a:p>
          </p:txBody>
        </p:sp>
        <p:sp>
          <p:nvSpPr>
            <p:cNvPr id="121" name="Google Shape;121;p15"/>
            <p:cNvSpPr txBox="1"/>
            <p:nvPr/>
          </p:nvSpPr>
          <p:spPr>
            <a:xfrm>
              <a:off x="457199" y="3099046"/>
              <a:ext cx="738187"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NTCNSW </a:t>
              </a:r>
              <a:endParaRPr sz="1600" b="1">
                <a:solidFill>
                  <a:schemeClr val="dk1"/>
                </a:solidFill>
                <a:latin typeface="Rockwell" panose="02060603020205020403" pitchFamily="18" charset="0"/>
                <a:ea typeface="Arial"/>
                <a:cs typeface="Arial"/>
                <a:sym typeface="Arial"/>
              </a:endParaRPr>
            </a:p>
            <a:p>
              <a:pPr marL="0" marR="0" lvl="0" indent="0" algn="l"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PREP</a:t>
              </a:r>
              <a:endParaRPr>
                <a:latin typeface="Rockwell" panose="02060603020205020403" pitchFamily="18" charset="0"/>
              </a:endParaRPr>
            </a:p>
            <a:p>
              <a:pPr marL="0" marR="0" lvl="0" indent="0" algn="l" rtl="0">
                <a:spcBef>
                  <a:spcPts val="0"/>
                </a:spcBef>
                <a:spcAft>
                  <a:spcPts val="0"/>
                </a:spcAft>
                <a:buNone/>
              </a:pPr>
              <a:endParaRPr sz="1600" b="1">
                <a:solidFill>
                  <a:schemeClr val="dk1"/>
                </a:solidFill>
                <a:latin typeface="Rockwell" panose="02060603020205020403" pitchFamily="18" charset="0"/>
                <a:ea typeface="Arial"/>
                <a:cs typeface="Arial"/>
                <a:sym typeface="Arial"/>
              </a:endParaRPr>
            </a:p>
            <a:p>
              <a:pPr marL="0" marR="0" lvl="0" indent="0" algn="l" rtl="0">
                <a:spcBef>
                  <a:spcPts val="0"/>
                </a:spcBef>
                <a:spcAft>
                  <a:spcPts val="0"/>
                </a:spcAft>
                <a:buNone/>
              </a:pPr>
              <a:endParaRPr sz="1600" b="1">
                <a:solidFill>
                  <a:schemeClr val="dk1"/>
                </a:solidFill>
                <a:latin typeface="Rockwell" panose="02060603020205020403" pitchFamily="18" charset="0"/>
                <a:ea typeface="Arial"/>
                <a:cs typeface="Arial"/>
                <a:sym typeface="Arial"/>
              </a:endParaRPr>
            </a:p>
            <a:p>
              <a:pPr marL="0" marR="0" lvl="0" indent="0" algn="l"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8 wks</a:t>
              </a:r>
              <a:endParaRPr>
                <a:latin typeface="Rockwell" panose="02060603020205020403" pitchFamily="18" charset="0"/>
              </a:endParaRPr>
            </a:p>
            <a:p>
              <a:pPr marL="0" marR="0" lvl="0" indent="0" algn="l" rtl="0">
                <a:spcBef>
                  <a:spcPts val="0"/>
                </a:spcBef>
                <a:spcAft>
                  <a:spcPts val="0"/>
                </a:spcAft>
                <a:buNone/>
              </a:pPr>
              <a:endParaRPr sz="1600" b="1">
                <a:solidFill>
                  <a:schemeClr val="dk1"/>
                </a:solidFill>
                <a:latin typeface="Rockwell" panose="02060603020205020403" pitchFamily="18" charset="0"/>
                <a:ea typeface="Arial"/>
                <a:cs typeface="Arial"/>
                <a:sym typeface="Arial"/>
              </a:endParaRPr>
            </a:p>
          </p:txBody>
        </p:sp>
        <p:sp>
          <p:nvSpPr>
            <p:cNvPr id="122" name="Google Shape;122;p15"/>
            <p:cNvSpPr txBox="1"/>
            <p:nvPr/>
          </p:nvSpPr>
          <p:spPr>
            <a:xfrm>
              <a:off x="8610600" y="1879845"/>
              <a:ext cx="338554" cy="166199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rgbClr val="FF0000"/>
                  </a:solidFill>
                  <a:latin typeface="Rockwell" panose="02060603020205020403" pitchFamily="18" charset="0"/>
                  <a:ea typeface="Arial"/>
                  <a:cs typeface="Arial"/>
                  <a:sym typeface="Arial"/>
                </a:rPr>
                <a:t>DEPLOY</a:t>
              </a:r>
              <a:endParaRPr>
                <a:latin typeface="Rockwell" panose="02060603020205020403" pitchFamily="18" charset="0"/>
              </a:endParaRPr>
            </a:p>
          </p:txBody>
        </p:sp>
        <p:cxnSp>
          <p:nvCxnSpPr>
            <p:cNvPr id="123" name="Google Shape;123;p15"/>
            <p:cNvCxnSpPr/>
            <p:nvPr/>
          </p:nvCxnSpPr>
          <p:spPr>
            <a:xfrm rot="10800000">
              <a:off x="6324599" y="4013446"/>
              <a:ext cx="1066800" cy="0"/>
            </a:xfrm>
            <a:prstGeom prst="straightConnector1">
              <a:avLst/>
            </a:prstGeom>
            <a:noFill/>
            <a:ln w="38100" cap="flat" cmpd="sng">
              <a:solidFill>
                <a:schemeClr val="dk1"/>
              </a:solidFill>
              <a:prstDash val="solid"/>
              <a:round/>
              <a:headEnd type="none" w="med" len="med"/>
              <a:tailEnd type="none" w="med" len="med"/>
            </a:ln>
          </p:spPr>
        </p:cxnSp>
        <p:cxnSp>
          <p:nvCxnSpPr>
            <p:cNvPr id="124" name="Google Shape;124;p15"/>
            <p:cNvCxnSpPr/>
            <p:nvPr/>
          </p:nvCxnSpPr>
          <p:spPr>
            <a:xfrm>
              <a:off x="7391399" y="4013446"/>
              <a:ext cx="990600" cy="0"/>
            </a:xfrm>
            <a:prstGeom prst="straightConnector1">
              <a:avLst/>
            </a:prstGeom>
            <a:noFill/>
            <a:ln w="38100" cap="flat" cmpd="sng">
              <a:solidFill>
                <a:schemeClr val="dk1"/>
              </a:solidFill>
              <a:prstDash val="solid"/>
              <a:round/>
              <a:headEnd type="none" w="med" len="med"/>
              <a:tailEnd type="none" w="med" len="med"/>
            </a:ln>
          </p:spPr>
        </p:cxnSp>
        <p:sp>
          <p:nvSpPr>
            <p:cNvPr id="125" name="Google Shape;125;p15"/>
            <p:cNvSpPr/>
            <p:nvPr/>
          </p:nvSpPr>
          <p:spPr>
            <a:xfrm>
              <a:off x="8610599" y="3784846"/>
              <a:ext cx="381000" cy="261938"/>
            </a:xfrm>
            <a:prstGeom prst="star5">
              <a:avLst>
                <a:gd name="adj" fmla="val 19098"/>
                <a:gd name="hf" fmla="val 105146"/>
                <a:gd name="vf" fmla="val 110557"/>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Rockwell" panose="02060603020205020403" pitchFamily="18" charset="0"/>
                <a:ea typeface="Arial"/>
                <a:cs typeface="Arial"/>
                <a:sym typeface="Arial"/>
              </a:endParaRPr>
            </a:p>
          </p:txBody>
        </p:sp>
        <p:sp>
          <p:nvSpPr>
            <p:cNvPr id="126" name="Google Shape;126;p15"/>
            <p:cNvSpPr txBox="1"/>
            <p:nvPr/>
          </p:nvSpPr>
          <p:spPr>
            <a:xfrm rot="5400000">
              <a:off x="510281" y="3884164"/>
              <a:ext cx="233521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Rockwell" panose="02060603020205020403" pitchFamily="18" charset="0"/>
                  <a:ea typeface="Arial"/>
                  <a:cs typeface="Arial"/>
                  <a:sym typeface="Arial"/>
                </a:rPr>
                <a:t>Orientation       3 wks</a:t>
              </a:r>
              <a:endParaRPr>
                <a:latin typeface="Rockwell" panose="02060603020205020403" pitchFamily="18" charset="0"/>
              </a:endParaRPr>
            </a:p>
          </p:txBody>
        </p:sp>
        <p:sp>
          <p:nvSpPr>
            <p:cNvPr id="127" name="Google Shape;127;p15"/>
            <p:cNvSpPr txBox="1"/>
            <p:nvPr/>
          </p:nvSpPr>
          <p:spPr>
            <a:xfrm>
              <a:off x="228599" y="2181471"/>
              <a:ext cx="137160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Rockwell" panose="02060603020205020403" pitchFamily="18" charset="0"/>
                  <a:ea typeface="Arial"/>
                  <a:cs typeface="Arial"/>
                  <a:sym typeface="Arial"/>
                </a:rPr>
                <a:t>NSWCEN</a:t>
              </a:r>
              <a:endParaRPr>
                <a:latin typeface="Rockwell" panose="02060603020205020403" pitchFamily="18" charset="0"/>
              </a:endParaRPr>
            </a:p>
          </p:txBody>
        </p:sp>
        <p:sp>
          <p:nvSpPr>
            <p:cNvPr id="130" name="Google Shape;130;p15"/>
            <p:cNvSpPr/>
            <p:nvPr/>
          </p:nvSpPr>
          <p:spPr>
            <a:xfrm rot="-5400000">
              <a:off x="609599" y="2337046"/>
              <a:ext cx="381000" cy="838200"/>
            </a:xfrm>
            <a:prstGeom prst="rightBrace">
              <a:avLst>
                <a:gd name="adj1" fmla="val 35267"/>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Rockwell" panose="02060603020205020403" pitchFamily="18" charset="0"/>
                <a:ea typeface="Arial"/>
                <a:cs typeface="Arial"/>
                <a:sym typeface="Arial"/>
              </a:endParaRPr>
            </a:p>
          </p:txBody>
        </p:sp>
        <p:cxnSp>
          <p:nvCxnSpPr>
            <p:cNvPr id="132" name="Google Shape;132;p15"/>
            <p:cNvCxnSpPr/>
            <p:nvPr/>
          </p:nvCxnSpPr>
          <p:spPr>
            <a:xfrm flipH="1">
              <a:off x="7162799" y="4013446"/>
              <a:ext cx="152399" cy="228601"/>
            </a:xfrm>
            <a:prstGeom prst="straightConnector1">
              <a:avLst/>
            </a:prstGeom>
            <a:noFill/>
            <a:ln w="38100" cap="flat" cmpd="sng">
              <a:solidFill>
                <a:schemeClr val="dk1"/>
              </a:solidFill>
              <a:prstDash val="solid"/>
              <a:round/>
              <a:headEnd type="none" w="med" len="med"/>
              <a:tailEnd type="none" w="med" len="med"/>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title" idx="4294967295"/>
          </p:nvPr>
        </p:nvSpPr>
        <p:spPr>
          <a:xfrm>
            <a:off x="0" y="228600"/>
            <a:ext cx="7713663" cy="11430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3600" i="0" u="none" strike="noStrike" cap="none" dirty="0">
                <a:solidFill>
                  <a:schemeClr val="tx1"/>
                </a:solidFill>
                <a:ea typeface="Arial"/>
                <a:cs typeface="Arial"/>
                <a:sym typeface="Arial"/>
              </a:rPr>
              <a:t>SWCC (SB) Development</a:t>
            </a:r>
            <a:br>
              <a:rPr lang="en-US" sz="3600" i="0" u="none" strike="noStrike" cap="none" dirty="0">
                <a:solidFill>
                  <a:schemeClr val="tx1"/>
                </a:solidFill>
                <a:ea typeface="Arial"/>
                <a:cs typeface="Arial"/>
                <a:sym typeface="Arial"/>
              </a:rPr>
            </a:br>
            <a:r>
              <a:rPr lang="en-US" sz="3600" i="0" u="none" strike="noStrike" cap="none" dirty="0">
                <a:solidFill>
                  <a:schemeClr val="tx1"/>
                </a:solidFill>
                <a:ea typeface="Arial"/>
                <a:cs typeface="Arial"/>
                <a:sym typeface="Arial"/>
              </a:rPr>
              <a:t>Total Timeline</a:t>
            </a:r>
            <a:endParaRPr dirty="0">
              <a:solidFill>
                <a:schemeClr val="tx1"/>
              </a:solidFill>
            </a:endParaRPr>
          </a:p>
        </p:txBody>
      </p:sp>
      <p:sp>
        <p:nvSpPr>
          <p:cNvPr id="153" name="Google Shape;153;p16"/>
          <p:cNvSpPr txBox="1"/>
          <p:nvPr/>
        </p:nvSpPr>
        <p:spPr>
          <a:xfrm>
            <a:off x="1289703" y="2685812"/>
            <a:ext cx="2876550"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Arial"/>
              <a:ea typeface="Arial"/>
              <a:cs typeface="Arial"/>
              <a:sym typeface="Arial"/>
            </a:endParaRPr>
          </a:p>
        </p:txBody>
      </p:sp>
      <p:pic>
        <p:nvPicPr>
          <p:cNvPr id="165" name="Google Shape;165;p16"/>
          <p:cNvPicPr preferRelativeResize="0"/>
          <p:nvPr/>
        </p:nvPicPr>
        <p:blipFill rotWithShape="1">
          <a:blip r:embed="rId3">
            <a:clrChange>
              <a:clrFrom>
                <a:srgbClr val="FFFFFF"/>
              </a:clrFrom>
              <a:clrTo>
                <a:srgbClr val="FFFFFF">
                  <a:alpha val="0"/>
                </a:srgbClr>
              </a:clrTo>
            </a:clrChange>
            <a:alphaModFix/>
          </a:blip>
          <a:srcRect/>
          <a:stretch/>
        </p:blipFill>
        <p:spPr>
          <a:xfrm>
            <a:off x="5463697" y="363526"/>
            <a:ext cx="2467769" cy="1395357"/>
          </a:xfrm>
          <a:prstGeom prst="rect">
            <a:avLst/>
          </a:prstGeom>
          <a:noFill/>
          <a:ln>
            <a:noFill/>
          </a:ln>
        </p:spPr>
      </p:pic>
      <p:sp>
        <p:nvSpPr>
          <p:cNvPr id="175" name="Google Shape;175;p16"/>
          <p:cNvSpPr txBox="1"/>
          <p:nvPr/>
        </p:nvSpPr>
        <p:spPr>
          <a:xfrm>
            <a:off x="526624" y="1637452"/>
            <a:ext cx="8053109" cy="4494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chemeClr val="dk1"/>
                </a:solidFill>
                <a:latin typeface="Rockwell" panose="02060603020205020403" pitchFamily="18" charset="0"/>
                <a:ea typeface="Arial"/>
                <a:cs typeface="Arial"/>
                <a:sym typeface="Arial"/>
              </a:rPr>
              <a:t>1 year of selection + x2 Work ups (4 years) + 1 year in TRNG = 6 year contract</a:t>
            </a:r>
            <a:endParaRPr sz="1600" b="1" dirty="0">
              <a:solidFill>
                <a:schemeClr val="dk1"/>
              </a:solidFill>
              <a:latin typeface="Rockwell" panose="02060603020205020403" pitchFamily="18" charset="0"/>
              <a:ea typeface="Arial"/>
              <a:cs typeface="Arial"/>
              <a:sym typeface="Arial"/>
            </a:endParaRPr>
          </a:p>
        </p:txBody>
      </p:sp>
      <p:grpSp>
        <p:nvGrpSpPr>
          <p:cNvPr id="2" name="Group 1">
            <a:extLst>
              <a:ext uri="{FF2B5EF4-FFF2-40B4-BE49-F238E27FC236}">
                <a16:creationId xmlns:a16="http://schemas.microsoft.com/office/drawing/2014/main" id="{DEC510BE-10ED-4F60-B46F-4FB5A19E0AFE}"/>
              </a:ext>
            </a:extLst>
          </p:cNvPr>
          <p:cNvGrpSpPr/>
          <p:nvPr/>
        </p:nvGrpSpPr>
        <p:grpSpPr>
          <a:xfrm>
            <a:off x="-81897" y="2086912"/>
            <a:ext cx="9210533" cy="3872301"/>
            <a:chOff x="-81897" y="2823119"/>
            <a:chExt cx="9210533" cy="3872301"/>
          </a:xfrm>
        </p:grpSpPr>
        <p:sp>
          <p:nvSpPr>
            <p:cNvPr id="137" name="Google Shape;137;p16"/>
            <p:cNvSpPr/>
            <p:nvPr/>
          </p:nvSpPr>
          <p:spPr>
            <a:xfrm>
              <a:off x="43485" y="2823119"/>
              <a:ext cx="4379086" cy="3048000"/>
            </a:xfrm>
            <a:prstGeom prst="rect">
              <a:avLst/>
            </a:prstGeom>
            <a:noFill/>
            <a:ln w="57150" cap="flat" cmpd="sng">
              <a:solidFill>
                <a:srgbClr val="006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Rockwell" panose="02060603020205020403" pitchFamily="18" charset="0"/>
                <a:ea typeface="Arial"/>
                <a:cs typeface="Arial"/>
                <a:sym typeface="Arial"/>
              </a:endParaRPr>
            </a:p>
          </p:txBody>
        </p:sp>
        <p:cxnSp>
          <p:nvCxnSpPr>
            <p:cNvPr id="139" name="Google Shape;139;p16"/>
            <p:cNvCxnSpPr/>
            <p:nvPr/>
          </p:nvCxnSpPr>
          <p:spPr>
            <a:xfrm rot="10800000" flipH="1">
              <a:off x="1" y="5105399"/>
              <a:ext cx="6324600" cy="28575"/>
            </a:xfrm>
            <a:prstGeom prst="straightConnector1">
              <a:avLst/>
            </a:prstGeom>
            <a:noFill/>
            <a:ln w="38100" cap="flat" cmpd="sng">
              <a:solidFill>
                <a:schemeClr val="dk1"/>
              </a:solidFill>
              <a:prstDash val="solid"/>
              <a:round/>
              <a:headEnd type="none" w="med" len="med"/>
              <a:tailEnd type="none" w="med" len="med"/>
            </a:ln>
          </p:spPr>
        </p:cxnSp>
        <p:cxnSp>
          <p:nvCxnSpPr>
            <p:cNvPr id="140" name="Google Shape;140;p16"/>
            <p:cNvCxnSpPr/>
            <p:nvPr/>
          </p:nvCxnSpPr>
          <p:spPr>
            <a:xfrm flipH="1">
              <a:off x="5408954" y="5113530"/>
              <a:ext cx="152399" cy="228601"/>
            </a:xfrm>
            <a:prstGeom prst="straightConnector1">
              <a:avLst/>
            </a:prstGeom>
            <a:noFill/>
            <a:ln w="38100" cap="flat" cmpd="sng">
              <a:solidFill>
                <a:schemeClr val="dk1"/>
              </a:solidFill>
              <a:prstDash val="solid"/>
              <a:round/>
              <a:headEnd type="none" w="med" len="med"/>
              <a:tailEnd type="none" w="med" len="med"/>
            </a:ln>
          </p:spPr>
        </p:cxnSp>
        <p:sp>
          <p:nvSpPr>
            <p:cNvPr id="141" name="Google Shape;141;p16"/>
            <p:cNvSpPr txBox="1"/>
            <p:nvPr/>
          </p:nvSpPr>
          <p:spPr>
            <a:xfrm>
              <a:off x="5463697" y="5233488"/>
              <a:ext cx="1225550"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6 m</a:t>
              </a:r>
              <a:endParaRPr sz="1600" b="1">
                <a:solidFill>
                  <a:schemeClr val="dk1"/>
                </a:solidFill>
                <a:latin typeface="Rockwell" panose="02060603020205020403" pitchFamily="18" charset="0"/>
                <a:ea typeface="Arial"/>
                <a:cs typeface="Arial"/>
                <a:sym typeface="Arial"/>
              </a:endParaRPr>
            </a:p>
          </p:txBody>
        </p:sp>
        <p:sp>
          <p:nvSpPr>
            <p:cNvPr id="142" name="Google Shape;142;p16"/>
            <p:cNvSpPr txBox="1"/>
            <p:nvPr/>
          </p:nvSpPr>
          <p:spPr>
            <a:xfrm>
              <a:off x="4426889" y="4776981"/>
              <a:ext cx="1143000"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PRODEV</a:t>
              </a:r>
              <a:endParaRPr>
                <a:latin typeface="Rockwell" panose="02060603020205020403" pitchFamily="18" charset="0"/>
              </a:endParaRPr>
            </a:p>
          </p:txBody>
        </p:sp>
        <p:sp>
          <p:nvSpPr>
            <p:cNvPr id="143" name="Google Shape;143;p16"/>
            <p:cNvSpPr txBox="1"/>
            <p:nvPr/>
          </p:nvSpPr>
          <p:spPr>
            <a:xfrm>
              <a:off x="5531315" y="4297922"/>
              <a:ext cx="1094602" cy="825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rgbClr val="FF0000"/>
                  </a:solidFill>
                  <a:latin typeface="Rockwell" panose="02060603020205020403" pitchFamily="18" charset="0"/>
                  <a:ea typeface="Arial"/>
                  <a:cs typeface="Arial"/>
                  <a:sym typeface="Arial"/>
                </a:rPr>
                <a:t>U</a:t>
              </a:r>
              <a:r>
                <a:rPr lang="en-US" sz="1600" b="1">
                  <a:solidFill>
                    <a:schemeClr val="dk1"/>
                  </a:solidFill>
                  <a:latin typeface="Rockwell" panose="02060603020205020403" pitchFamily="18" charset="0"/>
                  <a:ea typeface="Arial"/>
                  <a:cs typeface="Arial"/>
                  <a:sym typeface="Arial"/>
                </a:rPr>
                <a:t>nit </a:t>
              </a:r>
              <a:r>
                <a:rPr lang="en-US" sz="1600" b="1">
                  <a:solidFill>
                    <a:srgbClr val="FF0000"/>
                  </a:solidFill>
                  <a:latin typeface="Rockwell" panose="02060603020205020403" pitchFamily="18" charset="0"/>
                  <a:ea typeface="Arial"/>
                  <a:cs typeface="Arial"/>
                  <a:sym typeface="Arial"/>
                </a:rPr>
                <a:t>L</a:t>
              </a:r>
              <a:r>
                <a:rPr lang="en-US" sz="1600" b="1">
                  <a:solidFill>
                    <a:schemeClr val="dk1"/>
                  </a:solidFill>
                  <a:latin typeface="Rockwell" panose="02060603020205020403" pitchFamily="18" charset="0"/>
                  <a:ea typeface="Arial"/>
                  <a:cs typeface="Arial"/>
                  <a:sym typeface="Arial"/>
                </a:rPr>
                <a:t>evel </a:t>
              </a:r>
              <a:r>
                <a:rPr lang="en-US" sz="1600" b="1">
                  <a:solidFill>
                    <a:srgbClr val="FF0000"/>
                  </a:solidFill>
                  <a:latin typeface="Rockwell" panose="02060603020205020403" pitchFamily="18" charset="0"/>
                  <a:ea typeface="Arial"/>
                  <a:cs typeface="Arial"/>
                  <a:sym typeface="Arial"/>
                </a:rPr>
                <a:t>T</a:t>
              </a:r>
              <a:r>
                <a:rPr lang="en-US" sz="1600" b="1">
                  <a:solidFill>
                    <a:schemeClr val="dk1"/>
                  </a:solidFill>
                  <a:latin typeface="Rockwell" panose="02060603020205020403" pitchFamily="18" charset="0"/>
                  <a:ea typeface="Arial"/>
                  <a:cs typeface="Arial"/>
                  <a:sym typeface="Arial"/>
                </a:rPr>
                <a:t>raining </a:t>
              </a:r>
              <a:endParaRPr>
                <a:latin typeface="Rockwell" panose="02060603020205020403" pitchFamily="18" charset="0"/>
              </a:endParaRPr>
            </a:p>
          </p:txBody>
        </p:sp>
        <p:sp>
          <p:nvSpPr>
            <p:cNvPr id="144" name="Google Shape;144;p16"/>
            <p:cNvSpPr txBox="1"/>
            <p:nvPr/>
          </p:nvSpPr>
          <p:spPr>
            <a:xfrm>
              <a:off x="6613774" y="4288030"/>
              <a:ext cx="1328429" cy="825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FF0000"/>
                  </a:solidFill>
                  <a:latin typeface="Rockwell" panose="02060603020205020403" pitchFamily="18" charset="0"/>
                  <a:ea typeface="Arial"/>
                  <a:cs typeface="Arial"/>
                  <a:sym typeface="Arial"/>
                </a:rPr>
                <a:t>S</a:t>
              </a:r>
              <a:r>
                <a:rPr lang="en-US" sz="1600" b="1" dirty="0">
                  <a:solidFill>
                    <a:schemeClr val="dk1"/>
                  </a:solidFill>
                  <a:latin typeface="Rockwell" panose="02060603020205020403" pitchFamily="18" charset="0"/>
                  <a:ea typeface="Arial"/>
                  <a:cs typeface="Arial"/>
                  <a:sym typeface="Arial"/>
                </a:rPr>
                <a:t>quadron </a:t>
              </a:r>
              <a:r>
                <a:rPr lang="en-US" sz="1600" b="1" dirty="0">
                  <a:solidFill>
                    <a:srgbClr val="FF0000"/>
                  </a:solidFill>
                  <a:latin typeface="Rockwell" panose="02060603020205020403" pitchFamily="18" charset="0"/>
                  <a:ea typeface="Arial"/>
                  <a:cs typeface="Arial"/>
                  <a:sym typeface="Arial"/>
                </a:rPr>
                <a:t>I</a:t>
              </a:r>
              <a:r>
                <a:rPr lang="en-US" sz="1600" b="1" dirty="0">
                  <a:solidFill>
                    <a:schemeClr val="dk1"/>
                  </a:solidFill>
                  <a:latin typeface="Rockwell" panose="02060603020205020403" pitchFamily="18" charset="0"/>
                  <a:ea typeface="Arial"/>
                  <a:cs typeface="Arial"/>
                  <a:sym typeface="Arial"/>
                </a:rPr>
                <a:t>ntegration </a:t>
              </a:r>
              <a:r>
                <a:rPr lang="en-US" sz="1600" b="1" dirty="0">
                  <a:solidFill>
                    <a:srgbClr val="FF0000"/>
                  </a:solidFill>
                  <a:latin typeface="Rockwell" panose="02060603020205020403" pitchFamily="18" charset="0"/>
                  <a:ea typeface="Arial"/>
                  <a:cs typeface="Arial"/>
                  <a:sym typeface="Arial"/>
                </a:rPr>
                <a:t>T</a:t>
              </a:r>
              <a:r>
                <a:rPr lang="en-US" sz="1600" b="1" dirty="0">
                  <a:solidFill>
                    <a:schemeClr val="dk1"/>
                  </a:solidFill>
                  <a:latin typeface="Rockwell" panose="02060603020205020403" pitchFamily="18" charset="0"/>
                  <a:ea typeface="Arial"/>
                  <a:cs typeface="Arial"/>
                  <a:sym typeface="Arial"/>
                </a:rPr>
                <a:t>raining</a:t>
              </a:r>
              <a:endParaRPr dirty="0">
                <a:latin typeface="Rockwell" panose="02060603020205020403" pitchFamily="18" charset="0"/>
              </a:endParaRPr>
            </a:p>
          </p:txBody>
        </p:sp>
        <p:sp>
          <p:nvSpPr>
            <p:cNvPr id="145" name="Google Shape;145;p16"/>
            <p:cNvSpPr txBox="1"/>
            <p:nvPr/>
          </p:nvSpPr>
          <p:spPr>
            <a:xfrm>
              <a:off x="6506666" y="5256404"/>
              <a:ext cx="1190625"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6 m</a:t>
              </a:r>
              <a:endParaRPr sz="1600" b="1">
                <a:solidFill>
                  <a:schemeClr val="dk1"/>
                </a:solidFill>
                <a:latin typeface="Rockwell" panose="02060603020205020403" pitchFamily="18" charset="0"/>
                <a:ea typeface="Arial"/>
                <a:cs typeface="Arial"/>
                <a:sym typeface="Arial"/>
              </a:endParaRPr>
            </a:p>
          </p:txBody>
        </p:sp>
        <p:sp>
          <p:nvSpPr>
            <p:cNvPr id="146" name="Google Shape;146;p16"/>
            <p:cNvSpPr txBox="1"/>
            <p:nvPr/>
          </p:nvSpPr>
          <p:spPr>
            <a:xfrm>
              <a:off x="4563916" y="5252341"/>
              <a:ext cx="793294"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6 m</a:t>
              </a:r>
              <a:endParaRPr sz="1600" b="1">
                <a:solidFill>
                  <a:schemeClr val="dk1"/>
                </a:solidFill>
                <a:latin typeface="Rockwell" panose="02060603020205020403" pitchFamily="18" charset="0"/>
                <a:ea typeface="Arial"/>
                <a:cs typeface="Arial"/>
                <a:sym typeface="Arial"/>
              </a:endParaRPr>
            </a:p>
          </p:txBody>
        </p:sp>
        <p:sp>
          <p:nvSpPr>
            <p:cNvPr id="147" name="Google Shape;147;p16"/>
            <p:cNvSpPr txBox="1"/>
            <p:nvPr/>
          </p:nvSpPr>
          <p:spPr>
            <a:xfrm>
              <a:off x="2727978" y="5329212"/>
              <a:ext cx="1143000"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28 wks</a:t>
              </a:r>
              <a:endParaRPr sz="1600" b="1">
                <a:solidFill>
                  <a:schemeClr val="dk1"/>
                </a:solidFill>
                <a:latin typeface="Rockwell" panose="02060603020205020403" pitchFamily="18" charset="0"/>
                <a:ea typeface="Arial"/>
                <a:cs typeface="Arial"/>
                <a:sym typeface="Arial"/>
              </a:endParaRPr>
            </a:p>
          </p:txBody>
        </p:sp>
        <p:sp>
          <p:nvSpPr>
            <p:cNvPr id="148" name="Google Shape;148;p16"/>
            <p:cNvSpPr txBox="1"/>
            <p:nvPr/>
          </p:nvSpPr>
          <p:spPr>
            <a:xfrm>
              <a:off x="1600894" y="5309072"/>
              <a:ext cx="914400"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8 wks</a:t>
              </a:r>
              <a:endParaRPr>
                <a:latin typeface="Rockwell" panose="02060603020205020403" pitchFamily="18" charset="0"/>
              </a:endParaRPr>
            </a:p>
          </p:txBody>
        </p:sp>
        <p:sp>
          <p:nvSpPr>
            <p:cNvPr id="149" name="Google Shape;149;p16"/>
            <p:cNvSpPr/>
            <p:nvPr/>
          </p:nvSpPr>
          <p:spPr>
            <a:xfrm rot="-5400000">
              <a:off x="2559624" y="2268700"/>
              <a:ext cx="358181" cy="3156072"/>
            </a:xfrm>
            <a:prstGeom prst="rightBrace">
              <a:avLst>
                <a:gd name="adj1" fmla="val 35252"/>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Rockwell" panose="02060603020205020403" pitchFamily="18" charset="0"/>
                <a:ea typeface="Arial"/>
                <a:cs typeface="Arial"/>
                <a:sym typeface="Arial"/>
              </a:endParaRPr>
            </a:p>
          </p:txBody>
        </p:sp>
        <p:sp>
          <p:nvSpPr>
            <p:cNvPr id="150" name="Google Shape;150;p16"/>
            <p:cNvSpPr/>
            <p:nvPr/>
          </p:nvSpPr>
          <p:spPr>
            <a:xfrm rot="-5400000">
              <a:off x="5996268" y="3789143"/>
              <a:ext cx="232912" cy="925309"/>
            </a:xfrm>
            <a:prstGeom prst="rightBrace">
              <a:avLst>
                <a:gd name="adj1" fmla="val 20569"/>
                <a:gd name="adj2" fmla="val 50083"/>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Rockwell" panose="02060603020205020403" pitchFamily="18" charset="0"/>
                <a:ea typeface="Arial"/>
                <a:cs typeface="Arial"/>
                <a:sym typeface="Arial"/>
              </a:endParaRPr>
            </a:p>
          </p:txBody>
        </p:sp>
        <p:sp>
          <p:nvSpPr>
            <p:cNvPr id="151" name="Google Shape;151;p16"/>
            <p:cNvSpPr txBox="1"/>
            <p:nvPr/>
          </p:nvSpPr>
          <p:spPr>
            <a:xfrm>
              <a:off x="1591532" y="3258758"/>
              <a:ext cx="2362200" cy="38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Rockwell" panose="02060603020205020403" pitchFamily="18" charset="0"/>
                  <a:ea typeface="Arial"/>
                  <a:cs typeface="Arial"/>
                  <a:sym typeface="Arial"/>
                </a:rPr>
                <a:t>NSWCEN BTC/ATC</a:t>
              </a:r>
              <a:endParaRPr sz="1800" b="1">
                <a:solidFill>
                  <a:schemeClr val="dk1"/>
                </a:solidFill>
                <a:latin typeface="Rockwell" panose="02060603020205020403" pitchFamily="18" charset="0"/>
                <a:ea typeface="Arial"/>
                <a:cs typeface="Arial"/>
                <a:sym typeface="Arial"/>
              </a:endParaRPr>
            </a:p>
          </p:txBody>
        </p:sp>
        <p:sp>
          <p:nvSpPr>
            <p:cNvPr id="152" name="Google Shape;152;p16"/>
            <p:cNvSpPr txBox="1"/>
            <p:nvPr/>
          </p:nvSpPr>
          <p:spPr>
            <a:xfrm>
              <a:off x="4732320" y="2827585"/>
              <a:ext cx="358140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Rockwell" panose="02060603020205020403" pitchFamily="18" charset="0"/>
                  <a:ea typeface="Arial"/>
                  <a:cs typeface="Arial"/>
                  <a:sym typeface="Arial"/>
                </a:rPr>
                <a:t>SBT 12/20/22</a:t>
              </a:r>
              <a:endParaRPr sz="1800" b="1">
                <a:solidFill>
                  <a:schemeClr val="dk1"/>
                </a:solidFill>
                <a:latin typeface="Rockwell" panose="02060603020205020403" pitchFamily="18" charset="0"/>
                <a:ea typeface="Arial"/>
                <a:cs typeface="Arial"/>
                <a:sym typeface="Arial"/>
              </a:endParaRPr>
            </a:p>
          </p:txBody>
        </p:sp>
        <p:sp>
          <p:nvSpPr>
            <p:cNvPr id="154" name="Google Shape;154;p16"/>
            <p:cNvSpPr txBox="1"/>
            <p:nvPr/>
          </p:nvSpPr>
          <p:spPr>
            <a:xfrm>
              <a:off x="2531618" y="4020919"/>
              <a:ext cx="1852558"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chemeClr val="dk1"/>
                  </a:solidFill>
                  <a:latin typeface="Rockwell" panose="02060603020205020403" pitchFamily="18" charset="0"/>
                  <a:ea typeface="Arial"/>
                  <a:cs typeface="Arial"/>
                  <a:sym typeface="Arial"/>
                </a:rPr>
                <a:t>PARA/SERE/CQT</a:t>
              </a:r>
              <a:endParaRPr sz="1600" dirty="0">
                <a:latin typeface="Rockwell" panose="02060603020205020403" pitchFamily="18" charset="0"/>
              </a:endParaRPr>
            </a:p>
            <a:p>
              <a:pPr marL="0" marR="0" lvl="0" indent="0" algn="l" rtl="0">
                <a:spcBef>
                  <a:spcPts val="0"/>
                </a:spcBef>
                <a:spcAft>
                  <a:spcPts val="0"/>
                </a:spcAft>
                <a:buNone/>
              </a:pPr>
              <a:r>
                <a:rPr lang="en-US" sz="900" dirty="0">
                  <a:solidFill>
                    <a:schemeClr val="dk1"/>
                  </a:solidFill>
                  <a:latin typeface="Rockwell" panose="02060603020205020403" pitchFamily="18" charset="0"/>
                  <a:ea typeface="Arial"/>
                  <a:cs typeface="Arial"/>
                  <a:sym typeface="Arial"/>
                </a:rPr>
                <a:t>-Small and heavy </a:t>
              </a:r>
              <a:r>
                <a:rPr lang="en-US" sz="900" dirty="0" err="1">
                  <a:solidFill>
                    <a:schemeClr val="dk1"/>
                  </a:solidFill>
                  <a:latin typeface="Rockwell" panose="02060603020205020403" pitchFamily="18" charset="0"/>
                  <a:ea typeface="Arial"/>
                  <a:cs typeface="Arial"/>
                  <a:sym typeface="Arial"/>
                </a:rPr>
                <a:t>weps</a:t>
              </a:r>
              <a:endParaRPr sz="900" dirty="0">
                <a:solidFill>
                  <a:schemeClr val="dk1"/>
                </a:solidFill>
                <a:latin typeface="Rockwell" panose="02060603020205020403" pitchFamily="18" charset="0"/>
                <a:ea typeface="Arial"/>
                <a:cs typeface="Arial"/>
                <a:sym typeface="Arial"/>
              </a:endParaRPr>
            </a:p>
            <a:p>
              <a:pPr marL="0" marR="0" lvl="0" indent="0" algn="l" rtl="0">
                <a:spcBef>
                  <a:spcPts val="0"/>
                </a:spcBef>
                <a:spcAft>
                  <a:spcPts val="0"/>
                </a:spcAft>
                <a:buNone/>
              </a:pPr>
              <a:r>
                <a:rPr lang="en-US" sz="900" dirty="0">
                  <a:solidFill>
                    <a:schemeClr val="dk1"/>
                  </a:solidFill>
                  <a:latin typeface="Rockwell" panose="02060603020205020403" pitchFamily="18" charset="0"/>
                  <a:ea typeface="Arial"/>
                  <a:cs typeface="Arial"/>
                  <a:sym typeface="Arial"/>
                </a:rPr>
                <a:t>-Small Unit Tactics</a:t>
              </a:r>
              <a:endParaRPr sz="1600" dirty="0">
                <a:latin typeface="Rockwell" panose="02060603020205020403" pitchFamily="18" charset="0"/>
              </a:endParaRPr>
            </a:p>
            <a:p>
              <a:pPr marL="0" marR="0" lvl="0" indent="0" algn="l" rtl="0">
                <a:spcBef>
                  <a:spcPts val="0"/>
                </a:spcBef>
                <a:spcAft>
                  <a:spcPts val="0"/>
                </a:spcAft>
                <a:buNone/>
              </a:pPr>
              <a:r>
                <a:rPr lang="en-US" sz="900" dirty="0">
                  <a:solidFill>
                    <a:schemeClr val="dk1"/>
                  </a:solidFill>
                  <a:latin typeface="Rockwell" panose="02060603020205020403" pitchFamily="18" charset="0"/>
                  <a:ea typeface="Arial"/>
                  <a:cs typeface="Arial"/>
                  <a:sym typeface="Arial"/>
                </a:rPr>
                <a:t>-Sea &amp; Land Navigation</a:t>
              </a:r>
              <a:endParaRPr sz="1600" dirty="0">
                <a:latin typeface="Rockwell" panose="02060603020205020403" pitchFamily="18" charset="0"/>
              </a:endParaRPr>
            </a:p>
            <a:p>
              <a:pPr marL="0" marR="0" lvl="0" indent="0" algn="l" rtl="0">
                <a:spcBef>
                  <a:spcPts val="0"/>
                </a:spcBef>
                <a:spcAft>
                  <a:spcPts val="0"/>
                </a:spcAft>
                <a:buNone/>
              </a:pPr>
              <a:r>
                <a:rPr lang="en-US" sz="900" dirty="0">
                  <a:solidFill>
                    <a:schemeClr val="dk1"/>
                  </a:solidFill>
                  <a:latin typeface="Rockwell" panose="02060603020205020403" pitchFamily="18" charset="0"/>
                  <a:ea typeface="Arial"/>
                  <a:cs typeface="Arial"/>
                  <a:sym typeface="Arial"/>
                </a:rPr>
                <a:t>-Medical</a:t>
              </a:r>
              <a:endParaRPr sz="1600" dirty="0">
                <a:latin typeface="Rockwell" panose="02060603020205020403" pitchFamily="18" charset="0"/>
              </a:endParaRPr>
            </a:p>
            <a:p>
              <a:pPr marL="0" marR="0" lvl="0" indent="0" algn="l" rtl="0">
                <a:spcBef>
                  <a:spcPts val="0"/>
                </a:spcBef>
                <a:spcAft>
                  <a:spcPts val="0"/>
                </a:spcAft>
                <a:buNone/>
              </a:pPr>
              <a:r>
                <a:rPr lang="en-US" sz="900" b="1" dirty="0">
                  <a:solidFill>
                    <a:schemeClr val="dk1"/>
                  </a:solidFill>
                  <a:latin typeface="Rockwell" panose="02060603020205020403" pitchFamily="18" charset="0"/>
                  <a:ea typeface="Arial"/>
                  <a:cs typeface="Arial"/>
                  <a:sym typeface="Arial"/>
                </a:rPr>
                <a:t>-</a:t>
              </a:r>
              <a:r>
                <a:rPr lang="en-US" sz="900" dirty="0">
                  <a:solidFill>
                    <a:schemeClr val="dk1"/>
                  </a:solidFill>
                  <a:latin typeface="Rockwell" panose="02060603020205020403" pitchFamily="18" charset="0"/>
                  <a:ea typeface="Arial"/>
                  <a:cs typeface="Arial"/>
                  <a:sym typeface="Arial"/>
                </a:rPr>
                <a:t>Maritime Ops</a:t>
              </a:r>
              <a:endParaRPr sz="1400" b="1" dirty="0">
                <a:solidFill>
                  <a:schemeClr val="dk1"/>
                </a:solidFill>
                <a:latin typeface="Rockwell" panose="02060603020205020403" pitchFamily="18" charset="0"/>
                <a:ea typeface="Arial"/>
                <a:cs typeface="Arial"/>
                <a:sym typeface="Arial"/>
              </a:endParaRPr>
            </a:p>
          </p:txBody>
        </p:sp>
        <p:sp>
          <p:nvSpPr>
            <p:cNvPr id="155" name="Google Shape;155;p16"/>
            <p:cNvSpPr txBox="1"/>
            <p:nvPr/>
          </p:nvSpPr>
          <p:spPr>
            <a:xfrm>
              <a:off x="152400" y="6172200"/>
              <a:ext cx="821571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rgbClr val="FF0000"/>
                  </a:solidFill>
                  <a:latin typeface="Rockwell" panose="02060603020205020403" pitchFamily="18" charset="0"/>
                  <a:ea typeface="Arial"/>
                  <a:cs typeface="Arial"/>
                  <a:sym typeface="Arial"/>
                </a:rPr>
                <a:t>2 + years of training until 1</a:t>
              </a:r>
              <a:r>
                <a:rPr lang="en-US" sz="2800" b="1" baseline="30000">
                  <a:solidFill>
                    <a:srgbClr val="FF0000"/>
                  </a:solidFill>
                  <a:latin typeface="Rockwell" panose="02060603020205020403" pitchFamily="18" charset="0"/>
                  <a:ea typeface="Arial"/>
                  <a:cs typeface="Arial"/>
                  <a:sym typeface="Arial"/>
                </a:rPr>
                <a:t>st</a:t>
              </a:r>
              <a:r>
                <a:rPr lang="en-US" sz="2800" b="1">
                  <a:solidFill>
                    <a:srgbClr val="FF0000"/>
                  </a:solidFill>
                  <a:latin typeface="Rockwell" panose="02060603020205020403" pitchFamily="18" charset="0"/>
                  <a:ea typeface="Arial"/>
                  <a:cs typeface="Arial"/>
                  <a:sym typeface="Arial"/>
                </a:rPr>
                <a:t> SOF deployment</a:t>
              </a:r>
              <a:endParaRPr>
                <a:latin typeface="Rockwell" panose="02060603020205020403" pitchFamily="18" charset="0"/>
              </a:endParaRPr>
            </a:p>
          </p:txBody>
        </p:sp>
        <p:sp>
          <p:nvSpPr>
            <p:cNvPr id="156" name="Google Shape;156;p16"/>
            <p:cNvSpPr txBox="1"/>
            <p:nvPr/>
          </p:nvSpPr>
          <p:spPr>
            <a:xfrm>
              <a:off x="211898" y="4170240"/>
              <a:ext cx="765027"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dk1"/>
                  </a:solidFill>
                  <a:latin typeface="Rockwell" panose="02060603020205020403" pitchFamily="18" charset="0"/>
                  <a:ea typeface="Arial"/>
                  <a:cs typeface="Arial"/>
                  <a:sym typeface="Arial"/>
                </a:rPr>
                <a:t>NTCNSW </a:t>
              </a:r>
              <a:endParaRPr sz="1600" b="1" dirty="0">
                <a:solidFill>
                  <a:schemeClr val="dk1"/>
                </a:solidFill>
                <a:latin typeface="Rockwell" panose="02060603020205020403" pitchFamily="18" charset="0"/>
                <a:ea typeface="Arial"/>
                <a:cs typeface="Arial"/>
                <a:sym typeface="Arial"/>
              </a:endParaRPr>
            </a:p>
            <a:p>
              <a:pPr marL="0" marR="0" lvl="0" indent="0" algn="l" rtl="0">
                <a:spcBef>
                  <a:spcPts val="0"/>
                </a:spcBef>
                <a:spcAft>
                  <a:spcPts val="0"/>
                </a:spcAft>
                <a:buNone/>
              </a:pPr>
              <a:r>
                <a:rPr lang="en-US" sz="1600" b="1" dirty="0">
                  <a:solidFill>
                    <a:schemeClr val="dk1"/>
                  </a:solidFill>
                  <a:latin typeface="Rockwell" panose="02060603020205020403" pitchFamily="18" charset="0"/>
                  <a:ea typeface="Arial"/>
                  <a:cs typeface="Arial"/>
                  <a:sym typeface="Arial"/>
                </a:rPr>
                <a:t>PREP</a:t>
              </a:r>
              <a:endParaRPr dirty="0">
                <a:latin typeface="Rockwell" panose="02060603020205020403" pitchFamily="18" charset="0"/>
              </a:endParaRPr>
            </a:p>
            <a:p>
              <a:pPr marL="0" marR="0" lvl="0" indent="0" algn="l" rtl="0">
                <a:spcBef>
                  <a:spcPts val="0"/>
                </a:spcBef>
                <a:spcAft>
                  <a:spcPts val="0"/>
                </a:spcAft>
                <a:buNone/>
              </a:pPr>
              <a:endParaRPr sz="1600" b="1" dirty="0">
                <a:solidFill>
                  <a:schemeClr val="dk1"/>
                </a:solidFill>
                <a:latin typeface="Rockwell" panose="02060603020205020403" pitchFamily="18" charset="0"/>
                <a:ea typeface="Arial"/>
                <a:cs typeface="Arial"/>
                <a:sym typeface="Arial"/>
              </a:endParaRPr>
            </a:p>
            <a:p>
              <a:pPr marL="0" marR="0" lvl="0" indent="0" algn="l" rtl="0">
                <a:spcBef>
                  <a:spcPts val="0"/>
                </a:spcBef>
                <a:spcAft>
                  <a:spcPts val="0"/>
                </a:spcAft>
                <a:buNone/>
              </a:pPr>
              <a:endParaRPr sz="1600" b="1" dirty="0">
                <a:solidFill>
                  <a:schemeClr val="dk1"/>
                </a:solidFill>
                <a:latin typeface="Rockwell" panose="02060603020205020403" pitchFamily="18" charset="0"/>
                <a:ea typeface="Arial"/>
                <a:cs typeface="Arial"/>
                <a:sym typeface="Arial"/>
              </a:endParaRPr>
            </a:p>
            <a:p>
              <a:pPr marL="0" marR="0" lvl="0" indent="0" algn="l" rtl="0">
                <a:spcBef>
                  <a:spcPts val="0"/>
                </a:spcBef>
                <a:spcAft>
                  <a:spcPts val="0"/>
                </a:spcAft>
                <a:buNone/>
              </a:pPr>
              <a:r>
                <a:rPr lang="en-US" sz="1600" b="1" dirty="0">
                  <a:solidFill>
                    <a:schemeClr val="dk1"/>
                  </a:solidFill>
                  <a:latin typeface="Rockwell" panose="02060603020205020403" pitchFamily="18" charset="0"/>
                  <a:ea typeface="Arial"/>
                  <a:cs typeface="Arial"/>
                  <a:sym typeface="Arial"/>
                </a:rPr>
                <a:t>8 </a:t>
              </a:r>
              <a:r>
                <a:rPr lang="en-US" sz="1600" b="1" dirty="0" err="1">
                  <a:solidFill>
                    <a:schemeClr val="dk1"/>
                  </a:solidFill>
                  <a:latin typeface="Rockwell" panose="02060603020205020403" pitchFamily="18" charset="0"/>
                  <a:ea typeface="Arial"/>
                  <a:cs typeface="Arial"/>
                  <a:sym typeface="Arial"/>
                </a:rPr>
                <a:t>wks</a:t>
              </a:r>
              <a:endParaRPr dirty="0">
                <a:latin typeface="Rockwell" panose="02060603020205020403" pitchFamily="18" charset="0"/>
              </a:endParaRPr>
            </a:p>
            <a:p>
              <a:pPr marL="0" marR="0" lvl="0" indent="0" algn="l" rtl="0">
                <a:spcBef>
                  <a:spcPts val="0"/>
                </a:spcBef>
                <a:spcAft>
                  <a:spcPts val="0"/>
                </a:spcAft>
                <a:buNone/>
              </a:pPr>
              <a:endParaRPr sz="1600" b="1" dirty="0">
                <a:solidFill>
                  <a:schemeClr val="dk1"/>
                </a:solidFill>
                <a:latin typeface="Rockwell" panose="02060603020205020403" pitchFamily="18" charset="0"/>
                <a:ea typeface="Arial"/>
                <a:cs typeface="Arial"/>
                <a:sym typeface="Arial"/>
              </a:endParaRPr>
            </a:p>
          </p:txBody>
        </p:sp>
        <p:cxnSp>
          <p:nvCxnSpPr>
            <p:cNvPr id="157" name="Google Shape;157;p16"/>
            <p:cNvCxnSpPr/>
            <p:nvPr/>
          </p:nvCxnSpPr>
          <p:spPr>
            <a:xfrm rot="10800000">
              <a:off x="6324600" y="5105400"/>
              <a:ext cx="1066800" cy="0"/>
            </a:xfrm>
            <a:prstGeom prst="straightConnector1">
              <a:avLst/>
            </a:prstGeom>
            <a:noFill/>
            <a:ln w="38100" cap="flat" cmpd="sng">
              <a:solidFill>
                <a:schemeClr val="dk1"/>
              </a:solidFill>
              <a:prstDash val="solid"/>
              <a:round/>
              <a:headEnd type="none" w="med" len="med"/>
              <a:tailEnd type="none" w="med" len="med"/>
            </a:ln>
          </p:spPr>
        </p:cxnSp>
        <p:cxnSp>
          <p:nvCxnSpPr>
            <p:cNvPr id="158" name="Google Shape;158;p16"/>
            <p:cNvCxnSpPr/>
            <p:nvPr/>
          </p:nvCxnSpPr>
          <p:spPr>
            <a:xfrm>
              <a:off x="7391400" y="5105400"/>
              <a:ext cx="1351676" cy="8130"/>
            </a:xfrm>
            <a:prstGeom prst="straightConnector1">
              <a:avLst/>
            </a:prstGeom>
            <a:noFill/>
            <a:ln w="38100" cap="flat" cmpd="sng">
              <a:solidFill>
                <a:schemeClr val="dk1"/>
              </a:solidFill>
              <a:prstDash val="solid"/>
              <a:round/>
              <a:headEnd type="none" w="med" len="med"/>
              <a:tailEnd type="none" w="med" len="med"/>
            </a:ln>
          </p:spPr>
        </p:cxnSp>
        <p:sp>
          <p:nvSpPr>
            <p:cNvPr id="159" name="Google Shape;159;p16"/>
            <p:cNvSpPr txBox="1"/>
            <p:nvPr/>
          </p:nvSpPr>
          <p:spPr>
            <a:xfrm rot="5400000">
              <a:off x="161539" y="4939040"/>
              <a:ext cx="2335212" cy="2782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chemeClr val="dk1"/>
                  </a:solidFill>
                  <a:latin typeface="Rockwell" panose="02060603020205020403" pitchFamily="18" charset="0"/>
                  <a:ea typeface="Arial"/>
                  <a:cs typeface="Arial"/>
                  <a:sym typeface="Arial"/>
                </a:rPr>
                <a:t>Orientation       3 </a:t>
              </a:r>
              <a:r>
                <a:rPr lang="en-US" sz="1400" b="1" dirty="0" err="1">
                  <a:solidFill>
                    <a:schemeClr val="dk1"/>
                  </a:solidFill>
                  <a:latin typeface="Rockwell" panose="02060603020205020403" pitchFamily="18" charset="0"/>
                  <a:ea typeface="Arial"/>
                  <a:cs typeface="Arial"/>
                  <a:sym typeface="Arial"/>
                </a:rPr>
                <a:t>wks</a:t>
              </a:r>
              <a:endParaRPr dirty="0">
                <a:latin typeface="Rockwell" panose="02060603020205020403" pitchFamily="18" charset="0"/>
              </a:endParaRPr>
            </a:p>
          </p:txBody>
        </p:sp>
        <p:sp>
          <p:nvSpPr>
            <p:cNvPr id="160" name="Google Shape;160;p16"/>
            <p:cNvSpPr txBox="1"/>
            <p:nvPr/>
          </p:nvSpPr>
          <p:spPr>
            <a:xfrm>
              <a:off x="-81897" y="3221662"/>
              <a:ext cx="137160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Rockwell" panose="02060603020205020403" pitchFamily="18" charset="0"/>
                  <a:ea typeface="Arial"/>
                  <a:cs typeface="Arial"/>
                  <a:sym typeface="Arial"/>
                </a:rPr>
                <a:t>NSWCEN</a:t>
              </a:r>
              <a:endParaRPr>
                <a:latin typeface="Rockwell" panose="02060603020205020403" pitchFamily="18" charset="0"/>
              </a:endParaRPr>
            </a:p>
          </p:txBody>
        </p:sp>
        <p:sp>
          <p:nvSpPr>
            <p:cNvPr id="162" name="Google Shape;162;p16"/>
            <p:cNvSpPr/>
            <p:nvPr/>
          </p:nvSpPr>
          <p:spPr>
            <a:xfrm rot="-5400000">
              <a:off x="396758" y="3413825"/>
              <a:ext cx="381000" cy="838200"/>
            </a:xfrm>
            <a:prstGeom prst="rightBrace">
              <a:avLst>
                <a:gd name="adj1" fmla="val 35267"/>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Rockwell" panose="02060603020205020403" pitchFamily="18" charset="0"/>
                <a:ea typeface="Arial"/>
                <a:cs typeface="Arial"/>
                <a:sym typeface="Arial"/>
              </a:endParaRPr>
            </a:p>
          </p:txBody>
        </p:sp>
        <p:cxnSp>
          <p:nvCxnSpPr>
            <p:cNvPr id="164" name="Google Shape;164;p16"/>
            <p:cNvCxnSpPr/>
            <p:nvPr/>
          </p:nvCxnSpPr>
          <p:spPr>
            <a:xfrm flipH="1">
              <a:off x="6537575" y="5090412"/>
              <a:ext cx="152399" cy="228601"/>
            </a:xfrm>
            <a:prstGeom prst="straightConnector1">
              <a:avLst/>
            </a:prstGeom>
            <a:noFill/>
            <a:ln w="38100" cap="flat" cmpd="sng">
              <a:solidFill>
                <a:schemeClr val="dk1"/>
              </a:solidFill>
              <a:prstDash val="solid"/>
              <a:round/>
              <a:headEnd type="none" w="med" len="med"/>
              <a:tailEnd type="none" w="med" len="med"/>
            </a:ln>
          </p:spPr>
        </p:cxnSp>
        <p:cxnSp>
          <p:nvCxnSpPr>
            <p:cNvPr id="166" name="Google Shape;166;p16"/>
            <p:cNvCxnSpPr/>
            <p:nvPr/>
          </p:nvCxnSpPr>
          <p:spPr>
            <a:xfrm flipH="1">
              <a:off x="7656933" y="5138738"/>
              <a:ext cx="152399" cy="228601"/>
            </a:xfrm>
            <a:prstGeom prst="straightConnector1">
              <a:avLst/>
            </a:prstGeom>
            <a:noFill/>
            <a:ln w="38100" cap="flat" cmpd="sng">
              <a:solidFill>
                <a:schemeClr val="dk1"/>
              </a:solidFill>
              <a:prstDash val="solid"/>
              <a:round/>
              <a:headEnd type="none" w="med" len="med"/>
              <a:tailEnd type="none" w="med" len="med"/>
            </a:ln>
          </p:spPr>
        </p:cxnSp>
        <p:sp>
          <p:nvSpPr>
            <p:cNvPr id="167" name="Google Shape;167;p16"/>
            <p:cNvSpPr txBox="1"/>
            <p:nvPr/>
          </p:nvSpPr>
          <p:spPr>
            <a:xfrm>
              <a:off x="7459662" y="5237644"/>
              <a:ext cx="1379538" cy="33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6 m</a:t>
              </a:r>
              <a:endParaRPr sz="1600" b="1">
                <a:solidFill>
                  <a:schemeClr val="dk1"/>
                </a:solidFill>
                <a:latin typeface="Rockwell" panose="02060603020205020403" pitchFamily="18" charset="0"/>
                <a:ea typeface="Arial"/>
                <a:cs typeface="Arial"/>
                <a:sym typeface="Arial"/>
              </a:endParaRPr>
            </a:p>
          </p:txBody>
        </p:sp>
        <p:sp>
          <p:nvSpPr>
            <p:cNvPr id="168" name="Google Shape;168;p16"/>
            <p:cNvSpPr txBox="1"/>
            <p:nvPr/>
          </p:nvSpPr>
          <p:spPr>
            <a:xfrm>
              <a:off x="7754538" y="4763608"/>
              <a:ext cx="1143000"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rgbClr val="FF0000"/>
                  </a:solidFill>
                  <a:latin typeface="Rockwell" panose="02060603020205020403" pitchFamily="18" charset="0"/>
                  <a:ea typeface="Arial"/>
                  <a:cs typeface="Arial"/>
                  <a:sym typeface="Arial"/>
                </a:rPr>
                <a:t>Deploy</a:t>
              </a:r>
              <a:endParaRPr sz="1600" b="1">
                <a:solidFill>
                  <a:srgbClr val="FF0000"/>
                </a:solidFill>
                <a:latin typeface="Rockwell" panose="02060603020205020403" pitchFamily="18" charset="0"/>
                <a:ea typeface="Arial"/>
                <a:cs typeface="Arial"/>
                <a:sym typeface="Arial"/>
              </a:endParaRPr>
            </a:p>
          </p:txBody>
        </p:sp>
        <p:sp>
          <p:nvSpPr>
            <p:cNvPr id="169" name="Google Shape;169;p16"/>
            <p:cNvSpPr txBox="1"/>
            <p:nvPr/>
          </p:nvSpPr>
          <p:spPr>
            <a:xfrm>
              <a:off x="1604165" y="4030897"/>
              <a:ext cx="917239"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Rockwell" panose="02060603020205020403" pitchFamily="18" charset="0"/>
                  <a:ea typeface="Arial"/>
                  <a:cs typeface="Arial"/>
                  <a:sym typeface="Arial"/>
                </a:rPr>
                <a:t>BCS</a:t>
              </a:r>
              <a:endParaRPr>
                <a:latin typeface="Rockwell" panose="02060603020205020403" pitchFamily="18" charset="0"/>
              </a:endParaRPr>
            </a:p>
            <a:p>
              <a:pPr marL="0" marR="0" lvl="0" indent="0" algn="l" rtl="0">
                <a:spcBef>
                  <a:spcPts val="0"/>
                </a:spcBef>
                <a:spcAft>
                  <a:spcPts val="0"/>
                </a:spcAft>
                <a:buNone/>
              </a:pPr>
              <a:r>
                <a:rPr lang="en-US" sz="1000">
                  <a:solidFill>
                    <a:schemeClr val="dk1"/>
                  </a:solidFill>
                  <a:latin typeface="Rockwell" panose="02060603020205020403" pitchFamily="18" charset="0"/>
                  <a:ea typeface="Arial"/>
                  <a:cs typeface="Arial"/>
                  <a:sym typeface="Arial"/>
                </a:rPr>
                <a:t>-Selection</a:t>
              </a:r>
              <a:endParaRPr>
                <a:latin typeface="Rockwell" panose="02060603020205020403" pitchFamily="18" charset="0"/>
              </a:endParaRPr>
            </a:p>
            <a:p>
              <a:pPr marL="0" marR="0" lvl="0" indent="0" algn="l" rtl="0">
                <a:spcBef>
                  <a:spcPts val="0"/>
                </a:spcBef>
                <a:spcAft>
                  <a:spcPts val="0"/>
                </a:spcAft>
                <a:buNone/>
              </a:pPr>
              <a:r>
                <a:rPr lang="en-US" sz="1000">
                  <a:solidFill>
                    <a:schemeClr val="dk1"/>
                  </a:solidFill>
                  <a:latin typeface="Rockwell" panose="02060603020205020403" pitchFamily="18" charset="0"/>
                  <a:ea typeface="Arial"/>
                  <a:cs typeface="Arial"/>
                  <a:sym typeface="Arial"/>
                </a:rPr>
                <a:t>-”Gut Check”</a:t>
              </a:r>
              <a:endParaRPr>
                <a:latin typeface="Rockwell" panose="02060603020205020403" pitchFamily="18" charset="0"/>
              </a:endParaRPr>
            </a:p>
            <a:p>
              <a:pPr marL="0" marR="0" lvl="0" indent="0" algn="l" rtl="0">
                <a:spcBef>
                  <a:spcPts val="0"/>
                </a:spcBef>
                <a:spcAft>
                  <a:spcPts val="0"/>
                </a:spcAft>
                <a:buNone/>
              </a:pPr>
              <a:r>
                <a:rPr lang="en-US" sz="1000">
                  <a:solidFill>
                    <a:schemeClr val="dk1"/>
                  </a:solidFill>
                  <a:latin typeface="Rockwell" panose="02060603020205020403" pitchFamily="18" charset="0"/>
                  <a:ea typeface="Arial"/>
                  <a:cs typeface="Arial"/>
                  <a:sym typeface="Arial"/>
                </a:rPr>
                <a:t>-Tour</a:t>
              </a:r>
              <a:endParaRPr sz="1000">
                <a:solidFill>
                  <a:schemeClr val="dk1"/>
                </a:solidFill>
                <a:latin typeface="Rockwell" panose="02060603020205020403" pitchFamily="18" charset="0"/>
                <a:ea typeface="Arial"/>
                <a:cs typeface="Arial"/>
                <a:sym typeface="Arial"/>
              </a:endParaRPr>
            </a:p>
          </p:txBody>
        </p:sp>
        <p:sp>
          <p:nvSpPr>
            <p:cNvPr id="170" name="Google Shape;170;p16"/>
            <p:cNvSpPr/>
            <p:nvPr/>
          </p:nvSpPr>
          <p:spPr>
            <a:xfrm rot="-5400000">
              <a:off x="2033179" y="1718881"/>
              <a:ext cx="168892" cy="2946359"/>
            </a:xfrm>
            <a:prstGeom prst="rightBrace">
              <a:avLst>
                <a:gd name="adj1" fmla="val 35267"/>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Rockwell" panose="02060603020205020403" pitchFamily="18" charset="0"/>
                <a:ea typeface="Arial"/>
                <a:cs typeface="Arial"/>
                <a:sym typeface="Arial"/>
              </a:endParaRPr>
            </a:p>
          </p:txBody>
        </p:sp>
        <p:sp>
          <p:nvSpPr>
            <p:cNvPr id="171" name="Google Shape;171;p16"/>
            <p:cNvSpPr txBox="1"/>
            <p:nvPr/>
          </p:nvSpPr>
          <p:spPr>
            <a:xfrm>
              <a:off x="1660425" y="2848559"/>
              <a:ext cx="914400"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a:solidFill>
                    <a:schemeClr val="dk1"/>
                  </a:solidFill>
                  <a:latin typeface="Rockwell" panose="02060603020205020403" pitchFamily="18" charset="0"/>
                  <a:ea typeface="Arial"/>
                  <a:cs typeface="Arial"/>
                  <a:sym typeface="Arial"/>
                </a:rPr>
                <a:t>1 yr. +RTC</a:t>
              </a:r>
              <a:endParaRPr sz="1200">
                <a:solidFill>
                  <a:schemeClr val="dk1"/>
                </a:solidFill>
                <a:latin typeface="Rockwell" panose="02060603020205020403" pitchFamily="18" charset="0"/>
                <a:ea typeface="Arial"/>
                <a:cs typeface="Arial"/>
                <a:sym typeface="Arial"/>
              </a:endParaRPr>
            </a:p>
          </p:txBody>
        </p:sp>
        <p:sp>
          <p:nvSpPr>
            <p:cNvPr id="172" name="Google Shape;172;p16"/>
            <p:cNvSpPr txBox="1"/>
            <p:nvPr/>
          </p:nvSpPr>
          <p:spPr>
            <a:xfrm>
              <a:off x="5729726" y="3843996"/>
              <a:ext cx="793294" cy="25391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a:solidFill>
                    <a:schemeClr val="dk1"/>
                  </a:solidFill>
                  <a:latin typeface="Rockwell" panose="02060603020205020403" pitchFamily="18" charset="0"/>
                  <a:ea typeface="Arial"/>
                  <a:cs typeface="Arial"/>
                  <a:sym typeface="Arial"/>
                </a:rPr>
                <a:t>TRNG</a:t>
              </a:r>
              <a:endParaRPr sz="1050">
                <a:solidFill>
                  <a:schemeClr val="dk1"/>
                </a:solidFill>
                <a:latin typeface="Rockwell" panose="02060603020205020403" pitchFamily="18" charset="0"/>
                <a:ea typeface="Arial"/>
                <a:cs typeface="Arial"/>
                <a:sym typeface="Arial"/>
              </a:endParaRPr>
            </a:p>
          </p:txBody>
        </p:sp>
        <p:sp>
          <p:nvSpPr>
            <p:cNvPr id="173" name="Google Shape;173;p16"/>
            <p:cNvSpPr/>
            <p:nvPr/>
          </p:nvSpPr>
          <p:spPr>
            <a:xfrm rot="-5400000">
              <a:off x="6179245" y="1806076"/>
              <a:ext cx="639826" cy="3549516"/>
            </a:xfrm>
            <a:prstGeom prst="rightBrace">
              <a:avLst>
                <a:gd name="adj1" fmla="val 20569"/>
                <a:gd name="adj2" fmla="val 50083"/>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Rockwell" panose="02060603020205020403" pitchFamily="18" charset="0"/>
                <a:ea typeface="Arial"/>
                <a:cs typeface="Arial"/>
                <a:sym typeface="Arial"/>
              </a:endParaRPr>
            </a:p>
          </p:txBody>
        </p:sp>
        <p:sp>
          <p:nvSpPr>
            <p:cNvPr id="174" name="Google Shape;174;p16"/>
            <p:cNvSpPr/>
            <p:nvPr/>
          </p:nvSpPr>
          <p:spPr>
            <a:xfrm rot="5400000">
              <a:off x="8378288" y="5434719"/>
              <a:ext cx="790106" cy="508771"/>
            </a:xfrm>
            <a:prstGeom prst="curvedDownArrow">
              <a:avLst>
                <a:gd name="adj1" fmla="val 25000"/>
                <a:gd name="adj2" fmla="val 50000"/>
                <a:gd name="adj3" fmla="val 25000"/>
              </a:avLst>
            </a:prstGeom>
            <a:solidFill>
              <a:srgbClr val="92D050"/>
            </a:solidFill>
            <a:ln w="25400" cap="flat" cmpd="sng">
              <a:solidFill>
                <a:srgbClr val="A1A1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Rockwell" panose="02060603020205020403" pitchFamily="18" charset="0"/>
                <a:ea typeface="Arial"/>
                <a:cs typeface="Arial"/>
                <a:sym typeface="Arial"/>
              </a:endParaRPr>
            </a:p>
          </p:txBody>
        </p:sp>
        <p:sp>
          <p:nvSpPr>
            <p:cNvPr id="176" name="Google Shape;176;p16"/>
            <p:cNvSpPr txBox="1"/>
            <p:nvPr/>
          </p:nvSpPr>
          <p:spPr>
            <a:xfrm>
              <a:off x="8335342" y="5497487"/>
              <a:ext cx="793294" cy="25391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50">
                  <a:solidFill>
                    <a:schemeClr val="dk1"/>
                  </a:solidFill>
                  <a:latin typeface="Rockwell" panose="02060603020205020403" pitchFamily="18" charset="0"/>
                  <a:ea typeface="Arial"/>
                  <a:cs typeface="Arial"/>
                  <a:sym typeface="Arial"/>
                </a:rPr>
                <a:t>x2</a:t>
              </a:r>
              <a:endParaRPr sz="1050">
                <a:solidFill>
                  <a:schemeClr val="dk1"/>
                </a:solidFill>
                <a:latin typeface="Rockwell" panose="02060603020205020403" pitchFamily="18" charset="0"/>
                <a:ea typeface="Arial"/>
                <a:cs typeface="Arial"/>
                <a:sym typeface="Arial"/>
              </a:endParaRPr>
            </a:p>
          </p:txBody>
        </p:sp>
        <p:sp>
          <p:nvSpPr>
            <p:cNvPr id="177" name="Google Shape;177;p16"/>
            <p:cNvSpPr txBox="1"/>
            <p:nvPr/>
          </p:nvSpPr>
          <p:spPr>
            <a:xfrm>
              <a:off x="0" y="5862272"/>
              <a:ext cx="4428318"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i="1">
                  <a:solidFill>
                    <a:srgbClr val="0070C0"/>
                  </a:solidFill>
                  <a:latin typeface="Rockwell" panose="02060603020205020403" pitchFamily="18" charset="0"/>
                  <a:ea typeface="Arial"/>
                  <a:cs typeface="Arial"/>
                  <a:sym typeface="Arial"/>
                </a:rPr>
                <a:t>-  SHOOT  -  MOVE  -  COMMUNICATE  -</a:t>
              </a:r>
              <a:endParaRPr sz="1400" i="1">
                <a:solidFill>
                  <a:srgbClr val="0070C0"/>
                </a:solidFill>
                <a:latin typeface="Rockwell" panose="02060603020205020403" pitchFamily="18" charset="0"/>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p:nvPr/>
        </p:nvSpPr>
        <p:spPr>
          <a:xfrm>
            <a:off x="2686050" y="96678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4" name="Google Shape;184;p17"/>
          <p:cNvSpPr/>
          <p:nvPr/>
        </p:nvSpPr>
        <p:spPr>
          <a:xfrm>
            <a:off x="3486150" y="9144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5" name="Google Shape;185;p17"/>
          <p:cNvSpPr/>
          <p:nvPr/>
        </p:nvSpPr>
        <p:spPr>
          <a:xfrm>
            <a:off x="62328" y="1256190"/>
            <a:ext cx="9144000" cy="5016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000066"/>
                </a:solidFill>
                <a:latin typeface="Rockwell" panose="02060603020205020403" pitchFamily="18" charset="0"/>
                <a:ea typeface="Arial"/>
                <a:cs typeface="Arial"/>
                <a:sym typeface="Arial"/>
              </a:rPr>
              <a:t>EOD Technicians:</a:t>
            </a:r>
            <a:endParaRPr sz="1200" dirty="0">
              <a:latin typeface="Rockwell" panose="02060603020205020403" pitchFamily="18" charset="0"/>
            </a:endParaRPr>
          </a:p>
          <a:p>
            <a:pPr marL="0" marR="0" lvl="0" indent="-177800" algn="l" rtl="0">
              <a:lnSpc>
                <a:spcPct val="150000"/>
              </a:lnSpc>
              <a:spcBef>
                <a:spcPts val="0"/>
              </a:spcBef>
              <a:spcAft>
                <a:spcPts val="0"/>
              </a:spcAft>
              <a:buClr>
                <a:srgbClr val="000066"/>
              </a:buClr>
              <a:buSzPts val="2800"/>
              <a:buFont typeface="Arial"/>
              <a:buChar char="•"/>
            </a:pPr>
            <a:r>
              <a:rPr lang="en-US" dirty="0">
                <a:solidFill>
                  <a:srgbClr val="000066"/>
                </a:solidFill>
                <a:latin typeface="Rockwell" panose="02060603020205020403" pitchFamily="18" charset="0"/>
                <a:ea typeface="Arial"/>
                <a:cs typeface="Arial"/>
                <a:sym typeface="Arial"/>
              </a:rPr>
              <a:t> Members of the Navy’s elite/tactical bomb squad</a:t>
            </a:r>
            <a:endParaRPr sz="1200" dirty="0">
              <a:latin typeface="Rockwell" panose="02060603020205020403" pitchFamily="18" charset="0"/>
            </a:endParaRPr>
          </a:p>
          <a:p>
            <a:pPr marL="0" marR="0" lvl="0" indent="-177800" algn="l" rtl="0">
              <a:lnSpc>
                <a:spcPct val="150000"/>
              </a:lnSpc>
              <a:spcBef>
                <a:spcPts val="0"/>
              </a:spcBef>
              <a:spcAft>
                <a:spcPts val="0"/>
              </a:spcAft>
              <a:buClr>
                <a:srgbClr val="000066"/>
              </a:buClr>
              <a:buSzPts val="2800"/>
              <a:buFont typeface="Arial"/>
              <a:buChar char="•"/>
            </a:pPr>
            <a:r>
              <a:rPr lang="en-US" dirty="0">
                <a:solidFill>
                  <a:srgbClr val="000066"/>
                </a:solidFill>
                <a:latin typeface="Rockwell" panose="02060603020205020403" pitchFamily="18" charset="0"/>
                <a:ea typeface="Arial"/>
                <a:cs typeface="Arial"/>
                <a:sym typeface="Arial"/>
              </a:rPr>
              <a:t> Deploy world wide</a:t>
            </a:r>
            <a:endParaRPr sz="1200" dirty="0">
              <a:latin typeface="Rockwell" panose="02060603020205020403" pitchFamily="18" charset="0"/>
            </a:endParaRPr>
          </a:p>
          <a:p>
            <a:pPr marL="0" marR="0" lvl="0" indent="-177800" algn="l" rtl="0">
              <a:lnSpc>
                <a:spcPct val="150000"/>
              </a:lnSpc>
              <a:spcBef>
                <a:spcPts val="0"/>
              </a:spcBef>
              <a:spcAft>
                <a:spcPts val="0"/>
              </a:spcAft>
              <a:buClr>
                <a:srgbClr val="000066"/>
              </a:buClr>
              <a:buSzPts val="2800"/>
              <a:buFont typeface="Arial"/>
              <a:buChar char="•"/>
            </a:pPr>
            <a:r>
              <a:rPr lang="en-US" dirty="0">
                <a:solidFill>
                  <a:srgbClr val="000066"/>
                </a:solidFill>
                <a:latin typeface="Rockwell" panose="02060603020205020403" pitchFamily="18" charset="0"/>
                <a:ea typeface="Arial"/>
                <a:cs typeface="Arial"/>
                <a:sym typeface="Arial"/>
              </a:rPr>
              <a:t> Integrate with Marine Expeditionary Forces, Army Special Forces and NSW</a:t>
            </a:r>
            <a:endParaRPr sz="1200" dirty="0">
              <a:latin typeface="Rockwell" panose="02060603020205020403" pitchFamily="18" charset="0"/>
            </a:endParaRPr>
          </a:p>
          <a:p>
            <a:pPr marL="0" marR="0" lvl="0" indent="-177800" algn="l" rtl="0">
              <a:lnSpc>
                <a:spcPct val="150000"/>
              </a:lnSpc>
              <a:spcBef>
                <a:spcPts val="0"/>
              </a:spcBef>
              <a:spcAft>
                <a:spcPts val="0"/>
              </a:spcAft>
              <a:buClr>
                <a:srgbClr val="000066"/>
              </a:buClr>
              <a:buSzPts val="2800"/>
              <a:buFont typeface="Arial"/>
              <a:buChar char="•"/>
            </a:pPr>
            <a:r>
              <a:rPr lang="en-US" dirty="0">
                <a:solidFill>
                  <a:srgbClr val="000066"/>
                </a:solidFill>
                <a:latin typeface="Rockwell" panose="02060603020205020403" pitchFamily="18" charset="0"/>
                <a:ea typeface="Arial"/>
                <a:cs typeface="Arial"/>
                <a:sym typeface="Arial"/>
              </a:rPr>
              <a:t> Eliminate explosive threats on land and sea</a:t>
            </a:r>
            <a:endParaRPr sz="1200" dirty="0">
              <a:latin typeface="Rockwell" panose="02060603020205020403" pitchFamily="18" charset="0"/>
            </a:endParaRPr>
          </a:p>
          <a:p>
            <a:pPr marL="0" marR="0" lvl="0" indent="-177800" algn="l" rtl="0">
              <a:lnSpc>
                <a:spcPct val="150000"/>
              </a:lnSpc>
              <a:spcBef>
                <a:spcPts val="0"/>
              </a:spcBef>
              <a:spcAft>
                <a:spcPts val="0"/>
              </a:spcAft>
              <a:buClr>
                <a:srgbClr val="000066"/>
              </a:buClr>
              <a:buSzPts val="2800"/>
              <a:buFont typeface="Arial"/>
              <a:buChar char="•"/>
            </a:pPr>
            <a:r>
              <a:rPr lang="en-US" dirty="0">
                <a:solidFill>
                  <a:srgbClr val="000066"/>
                </a:solidFill>
                <a:latin typeface="Rockwell" panose="02060603020205020403" pitchFamily="18" charset="0"/>
                <a:ea typeface="Arial"/>
                <a:cs typeface="Arial"/>
                <a:sym typeface="Arial"/>
              </a:rPr>
              <a:t> Open to both men and women</a:t>
            </a:r>
            <a:endParaRPr dirty="0">
              <a:solidFill>
                <a:srgbClr val="000066"/>
              </a:solidFill>
              <a:latin typeface="Rockwell" panose="02060603020205020403" pitchFamily="18" charset="0"/>
              <a:ea typeface="Arial"/>
              <a:cs typeface="Arial"/>
              <a:sym typeface="Arial"/>
            </a:endParaRPr>
          </a:p>
          <a:p>
            <a:pPr marL="0" marR="0" lvl="0" indent="0" algn="l" rtl="0">
              <a:spcBef>
                <a:spcPts val="0"/>
              </a:spcBef>
              <a:spcAft>
                <a:spcPts val="0"/>
              </a:spcAft>
              <a:buNone/>
            </a:pPr>
            <a:r>
              <a:rPr lang="en-US" sz="1400" dirty="0">
                <a:solidFill>
                  <a:srgbClr val="000066"/>
                </a:solidFill>
                <a:latin typeface="Rockwell" panose="02060603020205020403" pitchFamily="18" charset="0"/>
                <a:ea typeface="Arial"/>
                <a:cs typeface="Arial"/>
                <a:sym typeface="Arial"/>
              </a:rPr>
              <a:t> </a:t>
            </a:r>
            <a:endParaRPr sz="1200" dirty="0">
              <a:latin typeface="Rockwell" panose="02060603020205020403" pitchFamily="18" charset="0"/>
            </a:endParaRPr>
          </a:p>
          <a:p>
            <a:pPr marL="0" marR="0" lvl="0" indent="0" algn="l" rtl="0">
              <a:spcBef>
                <a:spcPts val="0"/>
              </a:spcBef>
              <a:spcAft>
                <a:spcPts val="0"/>
              </a:spcAft>
              <a:buNone/>
            </a:pPr>
            <a:endParaRPr sz="1400" dirty="0">
              <a:solidFill>
                <a:srgbClr val="000066"/>
              </a:solidFill>
              <a:latin typeface="Rockwell" panose="02060603020205020403" pitchFamily="18" charset="0"/>
              <a:ea typeface="Arial"/>
              <a:cs typeface="Arial"/>
              <a:sym typeface="Arial"/>
            </a:endParaRPr>
          </a:p>
        </p:txBody>
      </p:sp>
      <p:sp>
        <p:nvSpPr>
          <p:cNvPr id="186" name="Google Shape;186;p17"/>
          <p:cNvSpPr/>
          <p:nvPr/>
        </p:nvSpPr>
        <p:spPr>
          <a:xfrm>
            <a:off x="2976563" y="22288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7" name="Google Shape;187;p17"/>
          <p:cNvSpPr/>
          <p:nvPr/>
        </p:nvSpPr>
        <p:spPr>
          <a:xfrm>
            <a:off x="3238500" y="226218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8" name="Google Shape;188;p17"/>
          <p:cNvSpPr/>
          <p:nvPr/>
        </p:nvSpPr>
        <p:spPr>
          <a:xfrm>
            <a:off x="1952625" y="170973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9" name="Google Shape;189;p17"/>
          <p:cNvSpPr/>
          <p:nvPr/>
        </p:nvSpPr>
        <p:spPr>
          <a:xfrm>
            <a:off x="1828800" y="140493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2" name="Group 1">
            <a:extLst>
              <a:ext uri="{FF2B5EF4-FFF2-40B4-BE49-F238E27FC236}">
                <a16:creationId xmlns:a16="http://schemas.microsoft.com/office/drawing/2014/main" id="{83E3CE2C-5F95-429E-9FEB-A6C518FC1F61}"/>
              </a:ext>
            </a:extLst>
          </p:cNvPr>
          <p:cNvGrpSpPr/>
          <p:nvPr/>
        </p:nvGrpSpPr>
        <p:grpSpPr>
          <a:xfrm>
            <a:off x="1553778" y="3620972"/>
            <a:ext cx="6587046" cy="2651976"/>
            <a:chOff x="133350" y="3362324"/>
            <a:chExt cx="8410575" cy="3386138"/>
          </a:xfrm>
        </p:grpSpPr>
        <p:pic>
          <p:nvPicPr>
            <p:cNvPr id="182" name="Google Shape;182;p17" descr="afgan-cache"/>
            <p:cNvPicPr preferRelativeResize="0"/>
            <p:nvPr/>
          </p:nvPicPr>
          <p:blipFill rotWithShape="1">
            <a:blip r:embed="rId3">
              <a:alphaModFix/>
            </a:blip>
            <a:srcRect/>
            <a:stretch/>
          </p:blipFill>
          <p:spPr>
            <a:xfrm>
              <a:off x="133350" y="4157662"/>
              <a:ext cx="5105400" cy="2590800"/>
            </a:xfrm>
            <a:prstGeom prst="rect">
              <a:avLst/>
            </a:prstGeom>
            <a:noFill/>
            <a:ln>
              <a:noFill/>
            </a:ln>
          </p:spPr>
        </p:pic>
        <p:pic>
          <p:nvPicPr>
            <p:cNvPr id="190" name="Google Shape;190;p17" descr="rimdiver"/>
            <p:cNvPicPr preferRelativeResize="0"/>
            <p:nvPr/>
          </p:nvPicPr>
          <p:blipFill rotWithShape="1">
            <a:blip r:embed="rId4">
              <a:alphaModFix/>
            </a:blip>
            <a:srcRect/>
            <a:stretch/>
          </p:blipFill>
          <p:spPr>
            <a:xfrm>
              <a:off x="4505325" y="3362324"/>
              <a:ext cx="4038600" cy="259080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8"/>
          <p:cNvSpPr/>
          <p:nvPr/>
        </p:nvSpPr>
        <p:spPr>
          <a:xfrm>
            <a:off x="2686050" y="96678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6" name="Google Shape;196;p18"/>
          <p:cNvSpPr/>
          <p:nvPr/>
        </p:nvSpPr>
        <p:spPr>
          <a:xfrm>
            <a:off x="3486150" y="9144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7" name="Google Shape;197;p18"/>
          <p:cNvSpPr/>
          <p:nvPr/>
        </p:nvSpPr>
        <p:spPr>
          <a:xfrm>
            <a:off x="76200" y="554155"/>
            <a:ext cx="8991600" cy="5749689"/>
          </a:xfrm>
          <a:prstGeom prst="rect">
            <a:avLst/>
          </a:prstGeom>
          <a:noFill/>
          <a:ln>
            <a:noFill/>
          </a:ln>
        </p:spPr>
        <p:txBody>
          <a:bodyPr spcFirstLastPara="1" wrap="square" lIns="91425" tIns="45700" rIns="91425" bIns="45700" anchor="t" anchorCtr="0">
            <a:noAutofit/>
          </a:bodyPr>
          <a:lstStyle/>
          <a:p>
            <a:pPr marR="0" lvl="0" rtl="0">
              <a:spcBef>
                <a:spcPts val="0"/>
              </a:spcBef>
              <a:spcAft>
                <a:spcPts val="0"/>
              </a:spcAft>
              <a:buClr>
                <a:schemeClr val="tx1"/>
              </a:buClr>
              <a:buSzPct val="60000"/>
            </a:pPr>
            <a:r>
              <a:rPr lang="en-US" sz="2800" b="1" dirty="0">
                <a:latin typeface="Rockwell" panose="02060603020205020403" pitchFamily="18" charset="0"/>
                <a:ea typeface="Arial"/>
                <a:cs typeface="Arial"/>
                <a:sym typeface="Arial"/>
              </a:rPr>
              <a:t>Explosive Ordnance Disposal Training</a:t>
            </a:r>
            <a:endParaRPr sz="1600" dirty="0">
              <a:latin typeface="Rockwell" panose="02060603020205020403" pitchFamily="18" charset="0"/>
            </a:endParaRPr>
          </a:p>
          <a:p>
            <a:pPr marL="342900" marR="0" lvl="0" indent="-342900" algn="ctr" rtl="0">
              <a:spcBef>
                <a:spcPts val="0"/>
              </a:spcBef>
              <a:spcAft>
                <a:spcPts val="0"/>
              </a:spcAft>
              <a:buClr>
                <a:schemeClr val="tx1"/>
              </a:buClr>
              <a:buSzPct val="60000"/>
              <a:buFont typeface="Wingdings" panose="05000000000000000000" pitchFamily="2" charset="2"/>
              <a:buChar char="q"/>
            </a:pPr>
            <a:endParaRPr sz="2400" b="1" dirty="0">
              <a:latin typeface="Rockwell" panose="02060603020205020403" pitchFamily="18" charset="0"/>
              <a:ea typeface="Arial"/>
              <a:cs typeface="Arial"/>
              <a:sym typeface="Arial"/>
            </a:endParaRPr>
          </a:p>
          <a:p>
            <a:pPr marL="165100" marR="0" lvl="0" indent="-342900" algn="l" rtl="0">
              <a:lnSpc>
                <a:spcPct val="110000"/>
              </a:lnSpc>
              <a:spcBef>
                <a:spcPts val="0"/>
              </a:spcBef>
              <a:spcAft>
                <a:spcPts val="0"/>
              </a:spcAft>
              <a:buClr>
                <a:schemeClr val="tx1"/>
              </a:buClr>
              <a:buSzPct val="60000"/>
              <a:buFont typeface="Wingdings" panose="05000000000000000000" pitchFamily="2" charset="2"/>
              <a:buChar char="q"/>
            </a:pPr>
            <a:r>
              <a:rPr lang="en-US" sz="2400" dirty="0">
                <a:latin typeface="Rockwell" panose="02060603020205020403" pitchFamily="18" charset="0"/>
                <a:ea typeface="Arial"/>
                <a:cs typeface="Arial"/>
                <a:sym typeface="Arial"/>
              </a:rPr>
              <a:t> </a:t>
            </a:r>
            <a:r>
              <a:rPr lang="en-US" sz="2400" b="1" dirty="0">
                <a:latin typeface="Rockwell" panose="02060603020205020403" pitchFamily="18" charset="0"/>
                <a:ea typeface="Arial"/>
                <a:cs typeface="Arial"/>
                <a:sym typeface="Arial"/>
              </a:rPr>
              <a:t>EOD Preparation training</a:t>
            </a:r>
            <a:endParaRPr sz="1600" dirty="0">
              <a:latin typeface="Rockwell" panose="02060603020205020403" pitchFamily="18" charset="0"/>
            </a:endParaRPr>
          </a:p>
          <a:p>
            <a:pPr marL="622300" marR="0" lvl="1" indent="-342900" algn="l" rtl="0">
              <a:lnSpc>
                <a:spcPct val="110000"/>
              </a:lnSpc>
              <a:spcBef>
                <a:spcPts val="0"/>
              </a:spcBef>
              <a:spcAft>
                <a:spcPts val="0"/>
              </a:spcAft>
              <a:buClr>
                <a:schemeClr val="tx1"/>
              </a:buClr>
              <a:buSzPct val="60000"/>
              <a:buFont typeface="Wingdings" panose="05000000000000000000" pitchFamily="2" charset="2"/>
              <a:buChar char="q"/>
            </a:pPr>
            <a:r>
              <a:rPr lang="en-US" sz="2400" b="0" i="0" u="none" strike="noStrike" cap="none" dirty="0">
                <a:latin typeface="Rockwell" panose="02060603020205020403" pitchFamily="18" charset="0"/>
                <a:ea typeface="Arial"/>
                <a:cs typeface="Arial"/>
                <a:sym typeface="Arial"/>
              </a:rPr>
              <a:t> </a:t>
            </a:r>
            <a:r>
              <a:rPr lang="en-US" sz="2000" b="0" i="0" u="none" strike="noStrike" cap="none" dirty="0">
                <a:latin typeface="Rockwell" panose="02060603020205020403" pitchFamily="18" charset="0"/>
                <a:ea typeface="Arial"/>
                <a:cs typeface="Arial"/>
                <a:sym typeface="Arial"/>
              </a:rPr>
              <a:t>NTC, Great Lakes, IL, 5 weeks</a:t>
            </a:r>
            <a:endParaRPr sz="2000" b="0" i="0" u="none" strike="noStrike" cap="none" dirty="0">
              <a:latin typeface="Rockwell" panose="02060603020205020403" pitchFamily="18" charset="0"/>
              <a:ea typeface="Arial"/>
              <a:cs typeface="Arial"/>
              <a:sym typeface="Arial"/>
            </a:endParaRPr>
          </a:p>
          <a:p>
            <a:pPr marL="165100" marR="0" lvl="0" indent="-342900" algn="l" rtl="0">
              <a:lnSpc>
                <a:spcPct val="110000"/>
              </a:lnSpc>
              <a:spcBef>
                <a:spcPts val="0"/>
              </a:spcBef>
              <a:spcAft>
                <a:spcPts val="0"/>
              </a:spcAft>
              <a:buClr>
                <a:schemeClr val="tx1"/>
              </a:buClr>
              <a:buSzPct val="60000"/>
              <a:buFont typeface="Wingdings" panose="05000000000000000000" pitchFamily="2" charset="2"/>
              <a:buChar char="q"/>
            </a:pPr>
            <a:r>
              <a:rPr lang="en-US" sz="2400" dirty="0">
                <a:latin typeface="Rockwell" panose="02060603020205020403" pitchFamily="18" charset="0"/>
                <a:ea typeface="Arial"/>
                <a:cs typeface="Arial"/>
                <a:sym typeface="Arial"/>
              </a:rPr>
              <a:t> </a:t>
            </a:r>
            <a:r>
              <a:rPr lang="en-US" sz="2400" b="1" dirty="0">
                <a:latin typeface="Rockwell" panose="02060603020205020403" pitchFamily="18" charset="0"/>
                <a:ea typeface="Arial"/>
                <a:cs typeface="Arial"/>
                <a:sym typeface="Arial"/>
              </a:rPr>
              <a:t>EOD Dive course</a:t>
            </a:r>
            <a:endParaRPr sz="1600" dirty="0">
              <a:latin typeface="Rockwell" panose="02060603020205020403" pitchFamily="18" charset="0"/>
            </a:endParaRPr>
          </a:p>
          <a:p>
            <a:pPr marL="622300" marR="0" lvl="1" indent="-342900" algn="l" rtl="0">
              <a:lnSpc>
                <a:spcPct val="110000"/>
              </a:lnSpc>
              <a:spcBef>
                <a:spcPts val="0"/>
              </a:spcBef>
              <a:spcAft>
                <a:spcPts val="0"/>
              </a:spcAft>
              <a:buClr>
                <a:schemeClr val="tx1"/>
              </a:buClr>
              <a:buSzPct val="60000"/>
              <a:buFont typeface="Wingdings" panose="05000000000000000000" pitchFamily="2" charset="2"/>
              <a:buChar char="q"/>
            </a:pPr>
            <a:r>
              <a:rPr lang="en-US" sz="2400" b="0" i="0" u="none" strike="noStrike" cap="none" dirty="0">
                <a:latin typeface="Rockwell" panose="02060603020205020403" pitchFamily="18" charset="0"/>
                <a:ea typeface="Arial"/>
                <a:cs typeface="Arial"/>
                <a:sym typeface="Arial"/>
              </a:rPr>
              <a:t> </a:t>
            </a:r>
            <a:r>
              <a:rPr lang="en-US" sz="2000" b="0" i="0" u="none" strike="noStrike" cap="none" dirty="0">
                <a:latin typeface="Rockwell" panose="02060603020205020403" pitchFamily="18" charset="0"/>
                <a:ea typeface="Arial"/>
                <a:cs typeface="Arial"/>
                <a:sym typeface="Arial"/>
              </a:rPr>
              <a:t>NDSTC, Panama City FL, 9 weeks</a:t>
            </a:r>
            <a:endParaRPr sz="1600" dirty="0">
              <a:latin typeface="Rockwell" panose="02060603020205020403" pitchFamily="18" charset="0"/>
            </a:endParaRPr>
          </a:p>
          <a:p>
            <a:pPr marL="647700" marR="0" lvl="1" indent="-342900" algn="l" rtl="0">
              <a:lnSpc>
                <a:spcPct val="110000"/>
              </a:lnSpc>
              <a:spcBef>
                <a:spcPts val="0"/>
              </a:spcBef>
              <a:spcAft>
                <a:spcPts val="0"/>
              </a:spcAft>
              <a:buClr>
                <a:schemeClr val="tx1"/>
              </a:buClr>
              <a:buSzPct val="60000"/>
              <a:buFont typeface="Wingdings" panose="05000000000000000000" pitchFamily="2" charset="2"/>
              <a:buChar char="q"/>
            </a:pPr>
            <a:r>
              <a:rPr lang="en-US" sz="2000" b="0" i="0" u="none" strike="noStrike" cap="none" dirty="0">
                <a:latin typeface="Rockwell" panose="02060603020205020403" pitchFamily="18" charset="0"/>
                <a:ea typeface="Arial"/>
                <a:cs typeface="Arial"/>
                <a:sym typeface="Arial"/>
              </a:rPr>
              <a:t> Diving physics, open/closed circuit SCUBA, small boat operations</a:t>
            </a:r>
            <a:endParaRPr sz="2000" b="0" i="0" u="none" strike="noStrike" cap="none" dirty="0">
              <a:latin typeface="Rockwell" panose="02060603020205020403" pitchFamily="18" charset="0"/>
              <a:ea typeface="Arial"/>
              <a:cs typeface="Arial"/>
              <a:sym typeface="Arial"/>
            </a:endParaRPr>
          </a:p>
          <a:p>
            <a:pPr marL="165100" marR="0" lvl="0" indent="-342900" algn="l" rtl="0">
              <a:lnSpc>
                <a:spcPct val="110000"/>
              </a:lnSpc>
              <a:spcBef>
                <a:spcPts val="0"/>
              </a:spcBef>
              <a:spcAft>
                <a:spcPts val="0"/>
              </a:spcAft>
              <a:buClr>
                <a:schemeClr val="tx1"/>
              </a:buClr>
              <a:buSzPct val="60000"/>
              <a:buFont typeface="Wingdings" panose="05000000000000000000" pitchFamily="2" charset="2"/>
              <a:buChar char="q"/>
            </a:pPr>
            <a:r>
              <a:rPr lang="en-US" sz="2400" b="1" dirty="0">
                <a:latin typeface="Rockwell" panose="02060603020205020403" pitchFamily="18" charset="0"/>
                <a:ea typeface="Arial"/>
                <a:cs typeface="Arial"/>
                <a:sym typeface="Arial"/>
              </a:rPr>
              <a:t> EOD Training</a:t>
            </a:r>
            <a:endParaRPr sz="1600" dirty="0">
              <a:latin typeface="Rockwell" panose="02060603020205020403" pitchFamily="18" charset="0"/>
            </a:endParaRPr>
          </a:p>
          <a:p>
            <a:pPr marL="622300" marR="0" lvl="1" indent="-342900" algn="l" rtl="0">
              <a:lnSpc>
                <a:spcPct val="110000"/>
              </a:lnSpc>
              <a:spcBef>
                <a:spcPts val="0"/>
              </a:spcBef>
              <a:spcAft>
                <a:spcPts val="0"/>
              </a:spcAft>
              <a:buClr>
                <a:schemeClr val="tx1"/>
              </a:buClr>
              <a:buSzPct val="60000"/>
              <a:buFont typeface="Wingdings" panose="05000000000000000000" pitchFamily="2" charset="2"/>
              <a:buChar char="q"/>
            </a:pPr>
            <a:r>
              <a:rPr lang="en-US" sz="2400" b="0" i="0" u="none" strike="noStrike" cap="none" dirty="0">
                <a:latin typeface="Rockwell" panose="02060603020205020403" pitchFamily="18" charset="0"/>
                <a:ea typeface="Arial"/>
                <a:cs typeface="Arial"/>
                <a:sym typeface="Arial"/>
              </a:rPr>
              <a:t> </a:t>
            </a:r>
            <a:r>
              <a:rPr lang="en-US" sz="2000" b="0" i="0" u="none" strike="noStrike" cap="none" dirty="0">
                <a:latin typeface="Rockwell" panose="02060603020205020403" pitchFamily="18" charset="0"/>
                <a:ea typeface="Arial"/>
                <a:cs typeface="Arial"/>
                <a:sym typeface="Arial"/>
              </a:rPr>
              <a:t>Joint EOD Center, Eglin AFB, FL, 42 weeks </a:t>
            </a:r>
            <a:endParaRPr sz="2000" b="0" i="0" u="none" strike="noStrike" cap="none" dirty="0">
              <a:latin typeface="Rockwell" panose="02060603020205020403" pitchFamily="18" charset="0"/>
              <a:ea typeface="Arial"/>
              <a:cs typeface="Arial"/>
              <a:sym typeface="Arial"/>
            </a:endParaRPr>
          </a:p>
          <a:p>
            <a:pPr marL="647700" marR="0" lvl="1" indent="-342900" algn="l" rtl="0">
              <a:lnSpc>
                <a:spcPct val="110000"/>
              </a:lnSpc>
              <a:spcBef>
                <a:spcPts val="0"/>
              </a:spcBef>
              <a:spcAft>
                <a:spcPts val="0"/>
              </a:spcAft>
              <a:buClr>
                <a:schemeClr val="tx1"/>
              </a:buClr>
              <a:buSzPct val="60000"/>
              <a:buFont typeface="Wingdings" panose="05000000000000000000" pitchFamily="2" charset="2"/>
              <a:buChar char="q"/>
            </a:pPr>
            <a:r>
              <a:rPr lang="en-US" sz="2000" b="0" i="0" u="none" strike="noStrike" cap="none" dirty="0">
                <a:latin typeface="Rockwell" panose="02060603020205020403" pitchFamily="18" charset="0"/>
                <a:ea typeface="Arial"/>
                <a:cs typeface="Arial"/>
                <a:sym typeface="Arial"/>
              </a:rPr>
              <a:t>  Explosive demolitions, EOD tools and methods, chemical, BIO, nuclear munitions and render safe procedures </a:t>
            </a:r>
            <a:endParaRPr sz="2000" b="0" i="0" u="none" strike="noStrike" cap="none" dirty="0">
              <a:latin typeface="Rockwell" panose="02060603020205020403" pitchFamily="18" charset="0"/>
              <a:ea typeface="Arial"/>
              <a:cs typeface="Arial"/>
              <a:sym typeface="Arial"/>
            </a:endParaRPr>
          </a:p>
          <a:p>
            <a:pPr marL="165100" marR="0" lvl="0" indent="-342900" algn="l" rtl="0">
              <a:lnSpc>
                <a:spcPct val="110000"/>
              </a:lnSpc>
              <a:spcBef>
                <a:spcPts val="0"/>
              </a:spcBef>
              <a:spcAft>
                <a:spcPts val="0"/>
              </a:spcAft>
              <a:buClr>
                <a:schemeClr val="tx1"/>
              </a:buClr>
              <a:buSzPct val="60000"/>
              <a:buFont typeface="Wingdings" panose="05000000000000000000" pitchFamily="2" charset="2"/>
              <a:buChar char="q"/>
            </a:pPr>
            <a:r>
              <a:rPr lang="en-US" sz="2400" dirty="0">
                <a:latin typeface="Rockwell" panose="02060603020205020403" pitchFamily="18" charset="0"/>
                <a:ea typeface="Arial"/>
                <a:cs typeface="Arial"/>
                <a:sym typeface="Arial"/>
              </a:rPr>
              <a:t> </a:t>
            </a:r>
            <a:r>
              <a:rPr lang="en-US" sz="2400" b="1" dirty="0">
                <a:latin typeface="Rockwell" panose="02060603020205020403" pitchFamily="18" charset="0"/>
                <a:ea typeface="Arial"/>
                <a:cs typeface="Arial"/>
                <a:sym typeface="Arial"/>
              </a:rPr>
              <a:t>Graduate…assigned to EOD Mobile Units CONUS/OCONUS</a:t>
            </a:r>
            <a:endParaRPr sz="2400" b="1" dirty="0">
              <a:latin typeface="Rockwell" panose="02060603020205020403" pitchFamily="18" charset="0"/>
              <a:ea typeface="Arimo"/>
              <a:cs typeface="Arimo"/>
              <a:sym typeface="Arim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9" descr="art"/>
          <p:cNvPicPr preferRelativeResize="0"/>
          <p:nvPr/>
        </p:nvPicPr>
        <p:blipFill rotWithShape="1">
          <a:blip r:embed="rId3">
            <a:alphaModFix/>
          </a:blip>
          <a:srcRect/>
          <a:stretch/>
        </p:blipFill>
        <p:spPr>
          <a:xfrm>
            <a:off x="4237955" y="4104659"/>
            <a:ext cx="1538040" cy="2452550"/>
          </a:xfrm>
          <a:prstGeom prst="rect">
            <a:avLst/>
          </a:prstGeom>
          <a:noFill/>
          <a:ln>
            <a:noFill/>
          </a:ln>
        </p:spPr>
      </p:pic>
      <p:pic>
        <p:nvPicPr>
          <p:cNvPr id="203" name="Google Shape;203;p19" descr="grasp-diver01"/>
          <p:cNvPicPr preferRelativeResize="0"/>
          <p:nvPr/>
        </p:nvPicPr>
        <p:blipFill rotWithShape="1">
          <a:blip r:embed="rId4">
            <a:alphaModFix/>
          </a:blip>
          <a:srcRect/>
          <a:stretch/>
        </p:blipFill>
        <p:spPr>
          <a:xfrm>
            <a:off x="273227" y="4269580"/>
            <a:ext cx="3429000" cy="2362200"/>
          </a:xfrm>
          <a:prstGeom prst="rect">
            <a:avLst/>
          </a:prstGeom>
          <a:noFill/>
          <a:ln>
            <a:noFill/>
          </a:ln>
        </p:spPr>
      </p:pic>
      <p:sp>
        <p:nvSpPr>
          <p:cNvPr id="204" name="Google Shape;204;p19"/>
          <p:cNvSpPr/>
          <p:nvPr/>
        </p:nvSpPr>
        <p:spPr>
          <a:xfrm>
            <a:off x="2971800" y="142875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5" name="Google Shape;205;p19"/>
          <p:cNvSpPr/>
          <p:nvPr/>
        </p:nvSpPr>
        <p:spPr>
          <a:xfrm>
            <a:off x="2857500" y="2143125"/>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6" name="Google Shape;206;p19"/>
          <p:cNvSpPr/>
          <p:nvPr/>
        </p:nvSpPr>
        <p:spPr>
          <a:xfrm>
            <a:off x="3028950" y="2271713"/>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7" name="Google Shape;207;p19"/>
          <p:cNvSpPr/>
          <p:nvPr/>
        </p:nvSpPr>
        <p:spPr>
          <a:xfrm>
            <a:off x="762000" y="54864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8" name="Google Shape;208;p19"/>
          <p:cNvSpPr/>
          <p:nvPr/>
        </p:nvSpPr>
        <p:spPr>
          <a:xfrm>
            <a:off x="3086100" y="2314575"/>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0" name="Google Shape;210;p19"/>
          <p:cNvSpPr/>
          <p:nvPr/>
        </p:nvSpPr>
        <p:spPr>
          <a:xfrm>
            <a:off x="3324225" y="2452688"/>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2" name="Google Shape;212;p19"/>
          <p:cNvSpPr/>
          <p:nvPr/>
        </p:nvSpPr>
        <p:spPr>
          <a:xfrm>
            <a:off x="3733800" y="2209800"/>
            <a:ext cx="9144000" cy="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4" name="Google Shape;214;p19"/>
          <p:cNvSpPr/>
          <p:nvPr/>
        </p:nvSpPr>
        <p:spPr>
          <a:xfrm>
            <a:off x="184488" y="455594"/>
            <a:ext cx="8686285" cy="4031873"/>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800" b="1" dirty="0">
                <a:latin typeface="Rockwell" panose="02060603020205020403" pitchFamily="18" charset="0"/>
                <a:ea typeface="Arial"/>
                <a:cs typeface="Arial"/>
                <a:sym typeface="Arial"/>
              </a:rPr>
              <a:t>Navy Deep Sea Divers Salvage Experts</a:t>
            </a:r>
            <a:endParaRPr sz="2400" dirty="0">
              <a:latin typeface="Rockwell" panose="02060603020205020403" pitchFamily="18" charset="0"/>
            </a:endParaRPr>
          </a:p>
          <a:p>
            <a:pPr marL="0" marR="0" lvl="0" indent="0" algn="l" rtl="0">
              <a:spcBef>
                <a:spcPts val="0"/>
              </a:spcBef>
              <a:spcAft>
                <a:spcPts val="0"/>
              </a:spcAft>
              <a:buClr>
                <a:schemeClr val="dk1"/>
              </a:buClr>
              <a:buSzPts val="1800"/>
              <a:buFont typeface="Arial"/>
              <a:buNone/>
            </a:pPr>
            <a:endParaRPr lang="en-US" sz="1800" dirty="0">
              <a:latin typeface="Rockwell" panose="02060603020205020403" pitchFamily="18" charset="0"/>
              <a:ea typeface="Arial"/>
              <a:cs typeface="Arial"/>
              <a:sym typeface="Arial"/>
            </a:endParaRPr>
          </a:p>
          <a:p>
            <a:pPr marL="0" marR="0" lvl="0" indent="0" algn="l" rtl="0">
              <a:spcBef>
                <a:spcPts val="0"/>
              </a:spcBef>
              <a:spcAft>
                <a:spcPts val="0"/>
              </a:spcAft>
              <a:buClr>
                <a:schemeClr val="dk1"/>
              </a:buClr>
              <a:buSzPts val="1800"/>
              <a:buFont typeface="Arial"/>
              <a:buNone/>
            </a:pPr>
            <a:endParaRPr sz="1800" dirty="0">
              <a:latin typeface="Rockwell" panose="02060603020205020403" pitchFamily="18" charset="0"/>
              <a:ea typeface="Arial"/>
              <a:cs typeface="Arial"/>
              <a:sym typeface="Arial"/>
            </a:endParaRPr>
          </a:p>
          <a:p>
            <a:pPr marL="0" marR="0" lvl="0" indent="-114300" algn="l" rtl="0">
              <a:spcBef>
                <a:spcPts val="0"/>
              </a:spcBef>
              <a:spcAft>
                <a:spcPts val="0"/>
              </a:spcAft>
              <a:buClr>
                <a:srgbClr val="000066"/>
              </a:buClr>
              <a:buSzPts val="1800"/>
              <a:buFont typeface="Arial"/>
              <a:buChar char="•"/>
            </a:pPr>
            <a:r>
              <a:rPr lang="en-US" sz="1800" dirty="0">
                <a:latin typeface="Rockwell" panose="02060603020205020403" pitchFamily="18" charset="0"/>
                <a:ea typeface="Arial"/>
                <a:cs typeface="Arial"/>
                <a:sym typeface="Arial"/>
              </a:rPr>
              <a:t>If lost underwater…they find it</a:t>
            </a:r>
            <a:endParaRPr dirty="0">
              <a:latin typeface="Rockwell" panose="02060603020205020403" pitchFamily="18" charset="0"/>
            </a:endParaRPr>
          </a:p>
          <a:p>
            <a:pPr marL="0" marR="0" lvl="0" indent="0" algn="l" rtl="0">
              <a:spcBef>
                <a:spcPts val="0"/>
              </a:spcBef>
              <a:spcAft>
                <a:spcPts val="0"/>
              </a:spcAft>
              <a:buClr>
                <a:schemeClr val="dk1"/>
              </a:buClr>
              <a:buSzPts val="1800"/>
              <a:buFont typeface="Arial"/>
              <a:buNone/>
            </a:pPr>
            <a:endParaRPr sz="1800" dirty="0">
              <a:latin typeface="Rockwell" panose="02060603020205020403" pitchFamily="18" charset="0"/>
              <a:ea typeface="Arial"/>
              <a:cs typeface="Arial"/>
              <a:sym typeface="Arial"/>
            </a:endParaRPr>
          </a:p>
          <a:p>
            <a:pPr marL="0" marR="0" lvl="0" indent="-114300" algn="l" rtl="0">
              <a:spcBef>
                <a:spcPts val="0"/>
              </a:spcBef>
              <a:spcAft>
                <a:spcPts val="0"/>
              </a:spcAft>
              <a:buClr>
                <a:srgbClr val="000066"/>
              </a:buClr>
              <a:buSzPts val="1800"/>
              <a:buFont typeface="Arial"/>
              <a:buChar char="•"/>
            </a:pPr>
            <a:r>
              <a:rPr lang="en-US" sz="1800" dirty="0">
                <a:latin typeface="Rockwell" panose="02060603020205020403" pitchFamily="18" charset="0"/>
                <a:ea typeface="Arial"/>
                <a:cs typeface="Arial"/>
                <a:sym typeface="Arial"/>
              </a:rPr>
              <a:t>If sunk…they raise it</a:t>
            </a:r>
            <a:endParaRPr dirty="0">
              <a:latin typeface="Rockwell" panose="02060603020205020403" pitchFamily="18" charset="0"/>
            </a:endParaRPr>
          </a:p>
          <a:p>
            <a:pPr marL="0" marR="0" lvl="0" indent="0" algn="l" rtl="0">
              <a:spcBef>
                <a:spcPts val="0"/>
              </a:spcBef>
              <a:spcAft>
                <a:spcPts val="0"/>
              </a:spcAft>
              <a:buClr>
                <a:schemeClr val="dk1"/>
              </a:buClr>
              <a:buSzPts val="1800"/>
              <a:buFont typeface="Arial"/>
              <a:buNone/>
            </a:pPr>
            <a:endParaRPr sz="1800" dirty="0">
              <a:latin typeface="Rockwell" panose="02060603020205020403" pitchFamily="18" charset="0"/>
              <a:ea typeface="Arial"/>
              <a:cs typeface="Arial"/>
              <a:sym typeface="Arial"/>
            </a:endParaRPr>
          </a:p>
          <a:p>
            <a:pPr marL="0" marR="0" lvl="0" indent="-114300" algn="l" rtl="0">
              <a:spcBef>
                <a:spcPts val="0"/>
              </a:spcBef>
              <a:spcAft>
                <a:spcPts val="0"/>
              </a:spcAft>
              <a:buClr>
                <a:srgbClr val="000066"/>
              </a:buClr>
              <a:buSzPts val="1800"/>
              <a:buFont typeface="Arial"/>
              <a:buChar char="•"/>
            </a:pPr>
            <a:r>
              <a:rPr lang="en-US" sz="1800" dirty="0">
                <a:latin typeface="Rockwell" panose="02060603020205020403" pitchFamily="18" charset="0"/>
                <a:ea typeface="Arial"/>
                <a:cs typeface="Arial"/>
                <a:sym typeface="Arial"/>
              </a:rPr>
              <a:t>If in the way…they move it</a:t>
            </a:r>
            <a:endParaRPr dirty="0">
              <a:latin typeface="Rockwell" panose="02060603020205020403" pitchFamily="18" charset="0"/>
            </a:endParaRPr>
          </a:p>
          <a:p>
            <a:pPr marL="0" marR="0" lvl="0" indent="0" algn="l" rtl="0">
              <a:spcBef>
                <a:spcPts val="0"/>
              </a:spcBef>
              <a:spcAft>
                <a:spcPts val="0"/>
              </a:spcAft>
              <a:buClr>
                <a:schemeClr val="dk1"/>
              </a:buClr>
              <a:buSzPts val="1800"/>
              <a:buFont typeface="Arial"/>
              <a:buNone/>
            </a:pPr>
            <a:endParaRPr sz="1800" dirty="0">
              <a:latin typeface="Rockwell" panose="02060603020205020403" pitchFamily="18" charset="0"/>
              <a:ea typeface="Arial"/>
              <a:cs typeface="Arial"/>
              <a:sym typeface="Arial"/>
            </a:endParaRPr>
          </a:p>
          <a:p>
            <a:pPr marL="0" marR="0" lvl="0" indent="-114300" algn="l" rtl="0">
              <a:spcBef>
                <a:spcPts val="0"/>
              </a:spcBef>
              <a:spcAft>
                <a:spcPts val="0"/>
              </a:spcAft>
              <a:buClr>
                <a:srgbClr val="000066"/>
              </a:buClr>
              <a:buSzPts val="1800"/>
              <a:buFont typeface="Arial"/>
              <a:buChar char="•"/>
            </a:pPr>
            <a:r>
              <a:rPr lang="en-US" sz="1800" dirty="0">
                <a:latin typeface="Rockwell" panose="02060603020205020403" pitchFamily="18" charset="0"/>
                <a:ea typeface="Arial"/>
                <a:cs typeface="Arial"/>
                <a:sym typeface="Arial"/>
              </a:rPr>
              <a:t> Diving and salvage operations worldwide in support of our Navy and Special Operations</a:t>
            </a:r>
            <a:endParaRPr dirty="0">
              <a:latin typeface="Rockwell" panose="02060603020205020403" pitchFamily="18" charset="0"/>
            </a:endParaRPr>
          </a:p>
          <a:p>
            <a:pPr marL="0" marR="0" lvl="0" indent="0" algn="l" rtl="0">
              <a:spcBef>
                <a:spcPts val="0"/>
              </a:spcBef>
              <a:spcAft>
                <a:spcPts val="0"/>
              </a:spcAft>
              <a:buClr>
                <a:schemeClr val="dk1"/>
              </a:buClr>
              <a:buSzPts val="1800"/>
              <a:buFont typeface="Arial"/>
              <a:buNone/>
            </a:pPr>
            <a:endParaRPr sz="1800" dirty="0">
              <a:latin typeface="Rockwell" panose="02060603020205020403" pitchFamily="18" charset="0"/>
              <a:ea typeface="Arial"/>
              <a:cs typeface="Arial"/>
              <a:sym typeface="Arial"/>
            </a:endParaRPr>
          </a:p>
          <a:p>
            <a:pPr marL="0" marR="0" lvl="0" indent="-114300" algn="l" rtl="0">
              <a:spcBef>
                <a:spcPts val="0"/>
              </a:spcBef>
              <a:spcAft>
                <a:spcPts val="0"/>
              </a:spcAft>
              <a:buClr>
                <a:srgbClr val="000066"/>
              </a:buClr>
              <a:buSzPts val="1800"/>
              <a:buFont typeface="Arial"/>
              <a:buChar char="•"/>
            </a:pPr>
            <a:r>
              <a:rPr lang="en-US" sz="1800" dirty="0">
                <a:latin typeface="Rockwell" panose="02060603020205020403" pitchFamily="18" charset="0"/>
                <a:ea typeface="Arial"/>
                <a:cs typeface="Arial"/>
                <a:sym typeface="Arial"/>
              </a:rPr>
              <a:t> Open to both men and women.</a:t>
            </a:r>
            <a:endParaRPr dirty="0">
              <a:latin typeface="Rockwell" panose="02060603020205020403" pitchFamily="18" charset="0"/>
            </a:endParaRPr>
          </a:p>
        </p:txBody>
      </p:sp>
    </p:spTree>
  </p:cSld>
  <p:clrMapOvr>
    <a:masterClrMapping/>
  </p:clrMapOvr>
</p:sld>
</file>

<file path=ppt/theme/theme1.xml><?xml version="1.0" encoding="utf-8"?>
<a:theme xmlns:a="http://schemas.openxmlformats.org/drawingml/2006/main" name="fbts4">
  <a:themeElements>
    <a:clrScheme name="Custom 1">
      <a:dk1>
        <a:srgbClr val="022A3A"/>
      </a:dk1>
      <a:lt1>
        <a:srgbClr val="FFFEF9"/>
      </a:lt1>
      <a:dk2>
        <a:srgbClr val="022A3A"/>
      </a:dk2>
      <a:lt2>
        <a:srgbClr val="FFFEF9"/>
      </a:lt2>
      <a:accent1>
        <a:srgbClr val="000000"/>
      </a:accent1>
      <a:accent2>
        <a:srgbClr val="C6CCD0"/>
      </a:accent2>
      <a:accent3>
        <a:srgbClr val="FFFEF9"/>
      </a:accent3>
      <a:accent4>
        <a:srgbClr val="E8B010"/>
      </a:accent4>
      <a:accent5>
        <a:srgbClr val="0076A9"/>
      </a:accent5>
      <a:accent6>
        <a:srgbClr val="022A3A"/>
      </a:accent6>
      <a:hlink>
        <a:srgbClr val="0076A9"/>
      </a:hlink>
      <a:folHlink>
        <a:srgbClr val="0076A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ts4" id="{9AFF107E-C6D6-4AA8-8891-D13803109E57}" vid="{31E4C927-6D97-4802-84E6-9635F1B7A32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fbts4</Template>
  <TotalTime>21</TotalTime>
  <Words>1290</Words>
  <Application>Microsoft Office PowerPoint</Application>
  <PresentationFormat>On-screen Show (4:3)</PresentationFormat>
  <Paragraphs>194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Rockwell</vt:lpstr>
      <vt:lpstr>Wingdings</vt:lpstr>
      <vt:lpstr>Times New Roman</vt:lpstr>
      <vt:lpstr>Arial</vt:lpstr>
      <vt:lpstr>Noto Sans Symbols</vt:lpstr>
      <vt:lpstr>Calibri</vt:lpstr>
      <vt:lpstr>fbts4</vt:lpstr>
      <vt:lpstr>PowerPoint Presentation</vt:lpstr>
      <vt:lpstr>PST MINIMUM  STANDARD  vs. DRAFT </vt:lpstr>
      <vt:lpstr>US NAVY SEALS </vt:lpstr>
      <vt:lpstr>Special Warfare Combatant-craft Crewman(SWCC)  </vt:lpstr>
      <vt:lpstr>SEAL (SO) Development Total Timeline</vt:lpstr>
      <vt:lpstr>SWCC (SB) Development Total Timeline</vt:lpstr>
      <vt:lpstr>PowerPoint Presentation</vt:lpstr>
      <vt:lpstr>PowerPoint Presentation</vt:lpstr>
      <vt:lpstr>PowerPoint Presentation</vt:lpstr>
      <vt:lpstr>PowerPoint Presentation</vt:lpstr>
      <vt:lpstr>Helicopter Rescue Swimmers (AIRR) are vital to the Navy Search and Rescue mission.  Conduct world-wide operations including: Combat Search and Rescue (CSAR), Disaster relief, open ocean and overland rescue operations, NSW/NSO support operations, troop/cargo transport and drug interdiction.  Swimmers MUST be in top physical performance and willing to risk their lives to save the life of another in both combat and peacetime environments.</vt:lpstr>
      <vt:lpstr>PowerPoint Presentation</vt:lpstr>
      <vt:lpstr>NSW/NSO PROFILE  </vt:lpstr>
      <vt:lpstr>USEFUL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Harshbarger</cp:lastModifiedBy>
  <cp:revision>4</cp:revision>
  <dcterms:modified xsi:type="dcterms:W3CDTF">2019-04-07T22:33:53Z</dcterms:modified>
</cp:coreProperties>
</file>