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embeddedFontLst>
    <p:embeddedFont>
      <p:font typeface="Rockwell" panose="02060603020205020403" pitchFamily="18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16C109-15E5-4AAD-A71D-66650344224F}">
  <a:tblStyle styleId="{5116C109-15E5-4AAD-A71D-6665034422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ctrTitle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654581" cy="10224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46167"/>
            <a:ext cx="4629150" cy="431488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54104"/>
            <a:ext cx="2949178" cy="4314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1423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57200" y="292100"/>
            <a:ext cx="82296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754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itle, Text and Clip Ar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clipArt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42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98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46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199"/>
            <a:ext cx="77724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0960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795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7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231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491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91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565458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1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3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629643" cy="10723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96044"/>
            <a:ext cx="4629150" cy="42650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96044"/>
            <a:ext cx="2949178" cy="42729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21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285750" y="2803525"/>
            <a:ext cx="1587" cy="3035300"/>
          </a:xfrm>
          <a:custGeom>
            <a:avLst/>
            <a:gdLst/>
            <a:ahLst/>
            <a:cxnLst/>
            <a:rect l="l" t="t" r="r" b="b"/>
            <a:pathLst>
              <a:path w="1588" h="1912" extrusionOk="0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30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0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194770-F31D-40E0-AD6A-41A03B350203}"/>
              </a:ext>
            </a:extLst>
          </p:cNvPr>
          <p:cNvGrpSpPr/>
          <p:nvPr/>
        </p:nvGrpSpPr>
        <p:grpSpPr>
          <a:xfrm>
            <a:off x="2" y="6023664"/>
            <a:ext cx="6317668" cy="748145"/>
            <a:chOff x="2" y="6023664"/>
            <a:chExt cx="6317668" cy="7481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943C0D-B8AE-4D88-8AB2-4A60FC717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6023664"/>
              <a:ext cx="6317668" cy="7481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70EBCE-BD75-41BC-888F-338796FEA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308" y="6085462"/>
              <a:ext cx="624547" cy="62454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5A7410E-165C-4FEB-8ECB-48D4F677F9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4" y="547016"/>
            <a:ext cx="2219496" cy="9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333388" y="1926161"/>
            <a:ext cx="8686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ahoma"/>
              <a:buNone/>
            </a:pPr>
            <a:endParaRPr sz="5400" i="0" u="none" strike="noStrike" cap="none" dirty="0">
              <a:solidFill>
                <a:schemeClr val="tx1"/>
              </a:solidFill>
              <a:latin typeface="Rockwell" panose="02060603020205020403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sym typeface="Arial"/>
              </a:rPr>
              <a:t>NAVAL SPECIAL WARFARE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sym typeface="Arial"/>
              </a:rPr>
              <a:t>NAVAL SPECIAL OPERATIONS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sym typeface="Arial"/>
              </a:rPr>
              <a:t>AIR RESCUE</a:t>
            </a:r>
            <a:r>
              <a:rPr lang="en-US" sz="54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sym typeface="Arial"/>
              </a:rPr>
              <a:t> 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20" name="Google Shape;120;p18" descr="02 trid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12" y="4698421"/>
            <a:ext cx="1791545" cy="96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descr="crab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9006" y="4444738"/>
            <a:ext cx="1597975" cy="129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 descr="firstclasspi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7018" y="4449762"/>
            <a:ext cx="14255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 descr="LOGO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tretch/>
        </p:blipFill>
        <p:spPr>
          <a:xfrm>
            <a:off x="3963955" y="4447250"/>
            <a:ext cx="121608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47279" y="4444736"/>
            <a:ext cx="1772909" cy="129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/>
        </p:nvSpPr>
        <p:spPr>
          <a:xfrm>
            <a:off x="3143250" y="13001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1828800" y="23860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0" y="1571352"/>
            <a:ext cx="9144000" cy="412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000" i="0" u="none" dirty="0">
              <a:solidFill>
                <a:schemeClr val="tx1"/>
              </a:solidFill>
              <a:latin typeface="Rockwell" panose="02060603020205020403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Char char="•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Basic Crewman Training (BCT), Coronado, CA.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0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 Eleven week course (to include three weeks of </a:t>
            </a:r>
            <a:r>
              <a:rPr lang="en-US" sz="2000" i="0" u="none" strike="noStrike" cap="none" dirty="0" err="1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indoc</a:t>
            </a:r>
            <a:r>
              <a:rPr lang="en-US" sz="20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)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0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 Focus on physical conditioning, small boat seamanship, water competency, teamwork, and mental tenacity. 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0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 Weekly conditioning runs,  pool/open water swims, and obstacle courses.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000" i="0" u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 Crewman Qualification Training (CQT), Coronado, CA.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0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 21 week course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00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 Qualifies SWCC candidates in basic weapons, seamanship, first aid, and special boat tactics, with emphasis on maritime navigation, communications, waterborne patrolling techniques, marksmanship, and special boat engineering.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Google Shape;187;p27">
            <a:extLst>
              <a:ext uri="{FF2B5EF4-FFF2-40B4-BE49-F238E27FC236}">
                <a16:creationId xmlns:a16="http://schemas.microsoft.com/office/drawing/2014/main" id="{96504F32-E73D-4C31-A3DC-0B7680C7E2DB}"/>
              </a:ext>
            </a:extLst>
          </p:cNvPr>
          <p:cNvSpPr txBox="1"/>
          <p:nvPr/>
        </p:nvSpPr>
        <p:spPr>
          <a:xfrm>
            <a:off x="555" y="540499"/>
            <a:ext cx="9144000" cy="92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lang="en-US" sz="4000" i="0" u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SWCC</a:t>
            </a:r>
            <a:endParaRPr sz="2400" i="0" u="none" dirty="0">
              <a:solidFill>
                <a:schemeClr val="tx1"/>
              </a:solidFill>
              <a:latin typeface="Rockwell" panose="020606030202050204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3143250" y="13001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1828800" y="23860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0" y="1599922"/>
            <a:ext cx="5601810" cy="432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Special Warfare Combatant-craft Crewman(SWCC) operate Naval Special Warfare’s  high-speed, assault craft with emphasis on stealth and overwhelming combat fire power in coastal, in and around a riverine environment and the open ocean. SWCCs are Expert Heavy weapons Gunners and Maritime Operators. On Time! On Target! Never Quit!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3767137" y="22431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314325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1708" y="3835799"/>
            <a:ext cx="2990344" cy="208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708" y="1599923"/>
            <a:ext cx="2988521" cy="20930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7;p27">
            <a:extLst>
              <a:ext uri="{FF2B5EF4-FFF2-40B4-BE49-F238E27FC236}">
                <a16:creationId xmlns:a16="http://schemas.microsoft.com/office/drawing/2014/main" id="{D4ED5FA7-20DD-425B-8E2E-EE19A71FFF35}"/>
              </a:ext>
            </a:extLst>
          </p:cNvPr>
          <p:cNvSpPr txBox="1"/>
          <p:nvPr/>
        </p:nvSpPr>
        <p:spPr>
          <a:xfrm>
            <a:off x="555" y="540499"/>
            <a:ext cx="9144000" cy="92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lang="en-US" sz="4000" i="0" u="none" dirty="0">
                <a:solidFill>
                  <a:schemeClr val="tx1"/>
                </a:solidFill>
                <a:latin typeface="Rockwell" panose="02060603020205020403" pitchFamily="18" charset="0"/>
                <a:ea typeface="Times New Roman"/>
                <a:cs typeface="Times New Roman"/>
                <a:sym typeface="Times New Roman"/>
              </a:rPr>
              <a:t>SWCC</a:t>
            </a:r>
            <a:endParaRPr sz="2400" i="0" u="none" dirty="0">
              <a:solidFill>
                <a:schemeClr val="tx1"/>
              </a:solidFill>
              <a:latin typeface="Rockwell" panose="020606030202050204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228600" y="479334"/>
            <a:ext cx="82296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i="0" u="none" dirty="0">
                <a:ea typeface="Tahoma"/>
                <a:cs typeface="Tahoma"/>
                <a:sym typeface="Tahoma"/>
              </a:rPr>
              <a:t>BENEFITS </a:t>
            </a:r>
            <a:endParaRPr dirty="0"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228600" y="1814868"/>
            <a:ext cx="5417598" cy="406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ea typeface="Tahoma"/>
                <a:cs typeface="Tahoma"/>
                <a:sym typeface="Tahoma"/>
              </a:rPr>
              <a:t>Enlistment bonuses of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lang="en-US" sz="2400" b="0" i="0" u="none" dirty="0">
                <a:ea typeface="Tahoma"/>
                <a:cs typeface="Tahoma"/>
                <a:sym typeface="Tahoma"/>
              </a:rPr>
              <a:t>	$8,000 and up, with advancement to E-4 upon completion of the SWCC pipeline.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ea typeface="Tahoma"/>
                <a:cs typeface="Tahoma"/>
                <a:sym typeface="Tahoma"/>
              </a:rPr>
              <a:t>Reenlistment bonus up to $100,000 (Based off SRB Zones).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ea typeface="Tahoma"/>
                <a:cs typeface="Tahoma"/>
                <a:sym typeface="Tahoma"/>
              </a:rPr>
              <a:t>Specialty pays up to $900+ per month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ea typeface="Tahoma"/>
                <a:cs typeface="Tahoma"/>
                <a:sym typeface="Tahoma"/>
              </a:rPr>
              <a:t>Operator Mindset! Utilizing the strongest muscle in the body to overcome any obstacle, The Brain.</a:t>
            </a:r>
            <a:endParaRPr dirty="0"/>
          </a:p>
          <a:p>
            <a:pPr marL="342900" lvl="0" indent="-1600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endParaRPr sz="24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endParaRPr sz="2400" b="0" i="0" u="none" dirty="0">
              <a:ea typeface="Tahoma"/>
              <a:cs typeface="Tahoma"/>
              <a:sym typeface="Tahoma"/>
            </a:endParaRPr>
          </a:p>
          <a:p>
            <a:pPr marL="342900" lvl="0" indent="-16002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endParaRPr sz="2400" b="0" i="0" u="none" dirty="0">
              <a:ea typeface="Tahoma"/>
              <a:cs typeface="Tahoma"/>
              <a:sym typeface="Tahoma"/>
            </a:endParaRPr>
          </a:p>
        </p:txBody>
      </p:sp>
      <p:pic>
        <p:nvPicPr>
          <p:cNvPr id="205" name="Google Shape;205;p29" descr="60sea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9134" y="1814868"/>
            <a:ext cx="3016266" cy="382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/>
        </p:nvSpPr>
        <p:spPr>
          <a:xfrm>
            <a:off x="143183" y="661186"/>
            <a:ext cx="762793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36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GENERAL QUALIFICATIONS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143183" y="1509204"/>
            <a:ext cx="8592444" cy="44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 citizen of the united states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between 17-30 years of age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Line score qualify on the </a:t>
            </a:r>
            <a:r>
              <a:rPr lang="en-US" sz="1800" i="0" u="none" dirty="0" err="1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asvab</a:t>
            </a:r>
            <a:endParaRPr lang="en-US"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Pass a standard military physical at a </a:t>
            </a:r>
            <a:r>
              <a:rPr lang="en-US" sz="1800" i="0" u="none" dirty="0" err="1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meps</a:t>
            </a:r>
            <a:endParaRPr lang="en-US"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Have normal color perception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qualify for a security clearance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Eyesight no worse than 20/70 and must be </a:t>
            </a:r>
            <a:endParaRPr lang="en-US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Correctable to 20/25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pass a pre-screening test comprising a 500 yard swim, push-ups, sit-ups, pull-ups and a mile an a half run. All must be completed with </a:t>
            </a:r>
            <a:r>
              <a:rPr lang="en-US" sz="1800" i="0" u="none" dirty="0" err="1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prescibed</a:t>
            </a: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 time limits</a:t>
            </a:r>
            <a:endParaRPr lang="en-US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/>
        </p:nvSpPr>
        <p:spPr>
          <a:xfrm>
            <a:off x="762000" y="5029200"/>
            <a:ext cx="80041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Explosive Ordinance Disposal</a:t>
            </a:r>
            <a:endParaRPr/>
          </a:p>
        </p:txBody>
      </p:sp>
      <p:pic>
        <p:nvPicPr>
          <p:cNvPr id="218" name="Google Shape;218;p31" descr="crab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057400"/>
            <a:ext cx="3773487" cy="30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0" y="53118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i="0" u="none">
                <a:ea typeface="Tahoma"/>
                <a:cs typeface="Tahoma"/>
                <a:sym typeface="Tahoma"/>
              </a:rPr>
              <a:t>NAVY EOD MISSION</a:t>
            </a: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sz="half" idx="1"/>
          </p:nvPr>
        </p:nvSpPr>
        <p:spPr>
          <a:xfrm>
            <a:off x="-1" y="1513681"/>
            <a:ext cx="6191081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i="0" u="none" dirty="0">
                <a:ea typeface="Tahoma"/>
                <a:cs typeface="Tahoma"/>
                <a:sym typeface="Tahoma"/>
              </a:rPr>
              <a:t>Serve as ordinance technical experts to the fleet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i="0" u="none" dirty="0">
                <a:ea typeface="Tahoma"/>
                <a:cs typeface="Tahoma"/>
                <a:sym typeface="Tahoma"/>
              </a:rPr>
              <a:t>Disarm and render safe all types ordinance to include: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Char char="–"/>
            </a:pPr>
            <a:r>
              <a:rPr lang="en-US" sz="1800" i="0" u="none" dirty="0">
                <a:ea typeface="Tahoma"/>
                <a:cs typeface="Tahoma"/>
                <a:sym typeface="Tahoma"/>
              </a:rPr>
              <a:t>Conventional Ordinance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Char char="–"/>
            </a:pPr>
            <a:r>
              <a:rPr lang="en-US" sz="1800" i="0" u="none" dirty="0">
                <a:ea typeface="Tahoma"/>
                <a:cs typeface="Tahoma"/>
                <a:sym typeface="Tahoma"/>
              </a:rPr>
              <a:t>Improvised Explosive Devises (IED’s)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Char char="–"/>
            </a:pPr>
            <a:r>
              <a:rPr lang="en-US" sz="1800" i="0" u="none" dirty="0">
                <a:ea typeface="Tahoma"/>
                <a:cs typeface="Tahoma"/>
                <a:sym typeface="Tahoma"/>
              </a:rPr>
              <a:t>Chemical/Biological/Nuclear devises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Char char="–"/>
            </a:pPr>
            <a:r>
              <a:rPr lang="en-US" sz="1800" i="0" u="none" dirty="0">
                <a:ea typeface="Tahoma"/>
                <a:cs typeface="Tahoma"/>
                <a:sym typeface="Tahoma"/>
              </a:rPr>
              <a:t>Underwater ordinance (torpedoes or mines)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i="0" u="none" dirty="0">
                <a:ea typeface="Tahoma"/>
                <a:cs typeface="Tahoma"/>
                <a:sym typeface="Tahoma"/>
              </a:rPr>
              <a:t>Provide EOD support to Navy SEALs, Army Special Forces, Marine Expeditionary Forces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i="0" u="none" dirty="0">
                <a:ea typeface="Tahoma"/>
                <a:cs typeface="Tahoma"/>
                <a:sym typeface="Tahoma"/>
              </a:rPr>
              <a:t>Marine Mammal Systems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i="0" u="none" dirty="0">
                <a:ea typeface="Tahoma"/>
                <a:cs typeface="Tahoma"/>
                <a:sym typeface="Tahoma"/>
              </a:rPr>
              <a:t>Provide EOD Support to Government Agencies, specifically,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Char char="–"/>
            </a:pPr>
            <a:r>
              <a:rPr lang="en-US" sz="1800" i="0" u="none" dirty="0">
                <a:ea typeface="Tahoma"/>
                <a:cs typeface="Tahoma"/>
                <a:sym typeface="Tahoma"/>
              </a:rPr>
              <a:t>Secret Service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Char char="–"/>
            </a:pPr>
            <a:r>
              <a:rPr lang="en-US" sz="1800" i="0" u="none" dirty="0">
                <a:ea typeface="Tahoma"/>
                <a:cs typeface="Tahoma"/>
                <a:sym typeface="Tahoma"/>
              </a:rPr>
              <a:t>FBI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Char char="–"/>
            </a:pPr>
            <a:r>
              <a:rPr lang="en-US" sz="1800" i="0" u="none" dirty="0">
                <a:ea typeface="Tahoma"/>
                <a:cs typeface="Tahoma"/>
                <a:sym typeface="Tahoma"/>
              </a:rPr>
              <a:t>CIA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Char char="–"/>
            </a:pPr>
            <a:r>
              <a:rPr lang="en-US" sz="1800" i="0" u="none" dirty="0">
                <a:ea typeface="Tahoma"/>
                <a:cs typeface="Tahoma"/>
                <a:sym typeface="Tahoma"/>
              </a:rPr>
              <a:t>NCIS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i="0" u="none" dirty="0">
              <a:ea typeface="Tahoma"/>
              <a:cs typeface="Tahoma"/>
              <a:sym typeface="Tahoma"/>
            </a:endParaRPr>
          </a:p>
          <a:p>
            <a:pPr marL="342900" lvl="0" indent="-20574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endParaRPr sz="1800" i="0" u="none" dirty="0">
              <a:ea typeface="Tahoma"/>
              <a:cs typeface="Tahoma"/>
              <a:sym typeface="Tahoma"/>
            </a:endParaRPr>
          </a:p>
        </p:txBody>
      </p:sp>
      <p:pic>
        <p:nvPicPr>
          <p:cNvPr id="227" name="Google Shape;227;p32" descr="060822-N-9769P-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1743" y="1513681"/>
            <a:ext cx="2536825" cy="383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 descr="060822-N-9769P-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3224" y="4141602"/>
            <a:ext cx="2743200" cy="181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119848" y="205666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ea typeface="Tahoma"/>
                <a:cs typeface="Tahoma"/>
                <a:sym typeface="Tahoma"/>
              </a:rPr>
              <a:t>NAVY EOD TRAINING</a:t>
            </a:r>
            <a:endParaRPr dirty="0"/>
          </a:p>
        </p:txBody>
      </p:sp>
      <p:sp>
        <p:nvSpPr>
          <p:cNvPr id="233" name="Google Shape;233;p33"/>
          <p:cNvSpPr txBox="1">
            <a:spLocks noGrp="1"/>
          </p:cNvSpPr>
          <p:nvPr>
            <p:ph sz="half" idx="1"/>
          </p:nvPr>
        </p:nvSpPr>
        <p:spPr>
          <a:xfrm>
            <a:off x="119848" y="1563209"/>
            <a:ext cx="4851647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sng" dirty="0">
                <a:latin typeface="Tahoma"/>
                <a:ea typeface="Tahoma"/>
                <a:cs typeface="Tahoma"/>
                <a:sym typeface="Tahoma"/>
              </a:rPr>
              <a:t>NTC (2 weeks Prep. COI)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12 days 2</a:t>
            </a:r>
            <a:r>
              <a:rPr lang="en-US" sz="1800" b="0" i="0" u="none" baseline="30000" dirty="0">
                <a:latin typeface="Tahoma"/>
                <a:ea typeface="Tahoma"/>
                <a:cs typeface="Tahoma"/>
                <a:sym typeface="Tahoma"/>
              </a:rPr>
              <a:t>nd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Class Dive School preparation.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	-Physical training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	-Water familiarization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	-Classroom 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sng" dirty="0">
                <a:latin typeface="Tahoma"/>
                <a:ea typeface="Tahoma"/>
                <a:cs typeface="Tahoma"/>
                <a:sym typeface="Tahoma"/>
              </a:rPr>
              <a:t>NDSTC EOD Dive School(8 weeks)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SCUBA 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MK 16 Closed Circuit Rebreather.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**COI qualifies a member to 190 feet.</a:t>
            </a:r>
            <a:endParaRPr dirty="0"/>
          </a:p>
          <a:p>
            <a:pPr marL="533400" lvl="0" indent="-39624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None/>
            </a:pPr>
            <a:endParaRPr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533400" lvl="0" indent="-533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sng" dirty="0">
                <a:latin typeface="Tahoma"/>
                <a:ea typeface="Tahoma"/>
                <a:cs typeface="Tahoma"/>
                <a:sym typeface="Tahoma"/>
              </a:rPr>
              <a:t>Naval School Explosive Ordinance Disposal- (38 Weeks)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EOD Core knowledge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Demolition 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Ground Ordinance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Air Ordinance</a:t>
            </a:r>
            <a:endParaRPr dirty="0"/>
          </a:p>
          <a:p>
            <a:pPr marL="533400" lvl="0" indent="-5334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endParaRPr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533400" lvl="0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</a:pPr>
            <a:endParaRPr sz="14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533400" lvl="0" indent="-5334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</a:pPr>
            <a:r>
              <a:rPr lang="en-US" sz="1000" b="0" i="0" u="none" dirty="0">
                <a:latin typeface="Tahoma"/>
                <a:ea typeface="Tahoma"/>
                <a:cs typeface="Tahoma"/>
                <a:sym typeface="Tahoma"/>
              </a:rPr>
              <a:t>	</a:t>
            </a:r>
            <a:endParaRPr dirty="0"/>
          </a:p>
        </p:txBody>
      </p:sp>
      <p:sp>
        <p:nvSpPr>
          <p:cNvPr id="234" name="Google Shape;234;p33"/>
          <p:cNvSpPr txBox="1"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Font typeface="Tahoma"/>
              <a:buNone/>
            </a:pPr>
            <a:endParaRPr sz="1200" b="0" i="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251459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Tahoma"/>
              <a:buNone/>
            </a:pPr>
            <a:endParaRPr sz="1200" b="0" i="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440"/>
              <a:buFont typeface="Tahoma"/>
              <a:buNone/>
            </a:pPr>
            <a:endParaRPr sz="1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251459" algn="l" rtl="0">
              <a:spcBef>
                <a:spcPts val="240"/>
              </a:spcBef>
              <a:spcAft>
                <a:spcPts val="0"/>
              </a:spcAft>
              <a:buSzPts val="1440"/>
              <a:buFont typeface="Tahoma"/>
              <a:buNone/>
            </a:pPr>
            <a:endParaRPr sz="1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5070723" y="1443038"/>
            <a:ext cx="3953430" cy="457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ahoma"/>
              <a:buNone/>
            </a:pPr>
            <a:r>
              <a:rPr lang="en-US" sz="2000" b="0" i="0" u="sng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NAVSCOLEOD (</a:t>
            </a:r>
            <a:r>
              <a:rPr lang="en-US" sz="2000" b="0" i="0" u="sng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cont</a:t>
            </a:r>
            <a:r>
              <a:rPr lang="en-US" sz="2000" b="0" i="0" u="sng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Chemical/Biological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Improvised Explosive Devises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Nuclear/Radiological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Underwater Ordinance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ahoma"/>
              <a:buNone/>
            </a:pPr>
            <a:r>
              <a:rPr lang="en-US" sz="2000" b="0" i="0" u="sng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Army Basic Airborne (3 weeks)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Basic static-line jump school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ahoma"/>
              <a:buNone/>
            </a:pPr>
            <a:r>
              <a:rPr lang="en-US" sz="2000" b="0" i="0" u="sng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Navy EOD Tactical Training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Land navigation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Combat First Aid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Tactical shooting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Tactical radio communications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82296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b="0" i="0" u="none" dirty="0">
                <a:ea typeface="Tahoma"/>
                <a:cs typeface="Tahoma"/>
                <a:sym typeface="Tahoma"/>
              </a:rPr>
              <a:t>NAVY EOD COMMANDS</a:t>
            </a:r>
            <a:endParaRPr sz="3600" dirty="0"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173115" y="1570608"/>
            <a:ext cx="4922668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EOD Mobile Units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ahoma"/>
              <a:buChar char="–"/>
            </a:pPr>
            <a:r>
              <a:rPr lang="en-US" sz="1600" b="0" i="0" u="none" dirty="0">
                <a:ea typeface="Tahoma"/>
                <a:cs typeface="Tahoma"/>
                <a:sym typeface="Tahoma"/>
              </a:rPr>
              <a:t>2 East Coast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ahoma"/>
              <a:buChar char="–"/>
            </a:pPr>
            <a:r>
              <a:rPr lang="en-US" sz="1600" b="0" i="0" u="none" dirty="0">
                <a:ea typeface="Tahoma"/>
                <a:cs typeface="Tahoma"/>
                <a:sym typeface="Tahoma"/>
              </a:rPr>
              <a:t>2 West Coast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ahoma"/>
              <a:buChar char="–"/>
            </a:pPr>
            <a:r>
              <a:rPr lang="en-US" sz="1600" b="0" i="0" u="none" dirty="0">
                <a:ea typeface="Tahoma"/>
                <a:cs typeface="Tahoma"/>
                <a:sym typeface="Tahoma"/>
              </a:rPr>
              <a:t>2 Over Seas (Guam &amp; Italy) </a:t>
            </a:r>
            <a:endParaRPr dirty="0"/>
          </a:p>
          <a:p>
            <a:pPr marL="342900" lvl="0" indent="-20574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EOD Shore commands throughout US and over seas</a:t>
            </a:r>
            <a:endParaRPr dirty="0"/>
          </a:p>
          <a:p>
            <a:pPr marL="342900" lvl="0" indent="-1905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endParaRPr sz="20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EOD Technical Division at Indian Head MD.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endParaRPr sz="20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Various Joint Task Force Units</a:t>
            </a:r>
            <a:endParaRPr dirty="0"/>
          </a:p>
          <a:p>
            <a:pPr marL="342900" lvl="0" indent="-1905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endParaRPr sz="20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Research and development commands</a:t>
            </a:r>
            <a:endParaRPr dirty="0"/>
          </a:p>
          <a:p>
            <a:pPr marL="342900" lvl="0" indent="-1905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endParaRPr sz="2000" b="0" i="0" u="none" dirty="0">
              <a:ea typeface="Tahoma"/>
              <a:cs typeface="Tahoma"/>
              <a:sym typeface="Tahoma"/>
            </a:endParaRPr>
          </a:p>
          <a:p>
            <a:pPr marL="342900" lvl="0" indent="-20574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20574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</p:txBody>
      </p:sp>
      <p:pic>
        <p:nvPicPr>
          <p:cNvPr id="242" name="Google Shape;242;p34" descr="060822-N-9769P-0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5075" y="2607351"/>
            <a:ext cx="3204839" cy="2128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228600" y="456398"/>
            <a:ext cx="82296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b="0" i="0" u="none" dirty="0">
                <a:ea typeface="Tahoma"/>
                <a:cs typeface="Tahoma"/>
                <a:sym typeface="Tahoma"/>
              </a:rPr>
              <a:t>BENEFITS </a:t>
            </a:r>
            <a:endParaRPr sz="3600" dirty="0"/>
          </a:p>
        </p:txBody>
      </p:sp>
      <p:sp>
        <p:nvSpPr>
          <p:cNvPr id="248" name="Google Shape;248;p35"/>
          <p:cNvSpPr txBox="1">
            <a:spLocks noGrp="1"/>
          </p:cNvSpPr>
          <p:nvPr>
            <p:ph type="body" idx="1"/>
          </p:nvPr>
        </p:nvSpPr>
        <p:spPr>
          <a:xfrm>
            <a:off x="228600" y="1785152"/>
            <a:ext cx="4267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Enlistment bonus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	$8,000 and advancement to E-4 upon completion of Basic EOD School.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Reenlistment bonus up to $90,000 (Based off SRD Zones).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Specialty pays up to $750 per month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Rewarding career for both men and women.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endParaRPr sz="24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16002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endParaRPr sz="2400" b="0" i="0" u="none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9" name="Google Shape;249;p35" descr="060822-N-9769P-014"/>
          <p:cNvPicPr preferRelativeResize="0"/>
          <p:nvPr/>
        </p:nvPicPr>
        <p:blipFill rotWithShape="1">
          <a:blip r:embed="rId3">
            <a:alphaModFix/>
          </a:blip>
          <a:srcRect l="5830" r="21864"/>
          <a:stretch/>
        </p:blipFill>
        <p:spPr>
          <a:xfrm>
            <a:off x="5345837" y="2017498"/>
            <a:ext cx="3569563" cy="327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/>
        </p:nvSpPr>
        <p:spPr>
          <a:xfrm>
            <a:off x="7902575" y="31750"/>
            <a:ext cx="19685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0" y="294782"/>
            <a:ext cx="6374167" cy="67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4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GENERAL QUALIFICATIONS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898525" y="1327150"/>
            <a:ext cx="1841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239698" y="1775535"/>
            <a:ext cx="8613790" cy="41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 CITIZEN OF THE UNITED STATES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BETWEEN 17-30 YEARS OF AGE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LINE SCORE QUALIFY ON THE ASVAB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PASS A STANDARD MILITARY PHYSICAL AT A MEPS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HAVE NORMAL COLOR PERCEPTION. 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QUALIFY FOR A SECURITY CLEARANCE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EYESIGHT NO WORSE THAN 20/200 AND MUST BE 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CORRECTABLE TO 20/25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PASS A PRE-SCREENING TEST COMPRISING A 500 YARD SWIM, PUSH-UPS, SIT-UPS, PULL-UPS AND A MILE AN A HALF RUN. ALL MUST BE COMPLETED WITH PRESCIBED TIMELIMITS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220277" y="356248"/>
            <a:ext cx="56308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ea typeface="Tahoma"/>
                <a:cs typeface="Tahoma"/>
                <a:sym typeface="Tahoma"/>
              </a:rPr>
              <a:t>U.S. NAVY SEALS</a:t>
            </a:r>
            <a:endParaRPr dirty="0"/>
          </a:p>
        </p:txBody>
      </p:sp>
      <p:sp>
        <p:nvSpPr>
          <p:cNvPr id="130" name="Google Shape;130;p19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1" name="Google Shape;131;p19" descr="C:\Documents and Settings\tothd\My Documents\ibsurfpassp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00" y="3048000"/>
            <a:ext cx="7391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3144" y="1469194"/>
            <a:ext cx="2397711" cy="142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7" descr="WeDivetheWorld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310" y="1660124"/>
            <a:ext cx="4249379" cy="395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255787" y="365126"/>
            <a:ext cx="56308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b="0" i="0" u="none" dirty="0">
                <a:ea typeface="Tahoma"/>
                <a:cs typeface="Tahoma"/>
                <a:sym typeface="Tahoma"/>
              </a:rPr>
              <a:t>NAVY DIVER MISSION</a:t>
            </a:r>
            <a:endParaRPr sz="3600" dirty="0"/>
          </a:p>
        </p:txBody>
      </p:sp>
      <p:sp>
        <p:nvSpPr>
          <p:cNvPr id="268" name="Google Shape;268;p38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Perform Underwater (U/W) Salvage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U/W demolition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U/W ships maintenance and repair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Search and rescue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U/W construction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Combat Salvage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Recompression operations</a:t>
            </a: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Technical experts for SEAL EOD and USMC commands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Conduct SDV operations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Supports military and civilian law enforcement agencies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Perform Hyperbaric O2 Therapy in conjunction with Navy Medicine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>
            <a:spLocks noGrp="1"/>
          </p:cNvSpPr>
          <p:nvPr>
            <p:ph type="title"/>
          </p:nvPr>
        </p:nvSpPr>
        <p:spPr>
          <a:xfrm>
            <a:off x="239697" y="365126"/>
            <a:ext cx="60197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b="0" i="0" u="none" dirty="0">
                <a:ea typeface="Tahoma"/>
                <a:cs typeface="Tahoma"/>
                <a:sym typeface="Tahoma"/>
              </a:rPr>
              <a:t>NAVY DIVER TRAINING</a:t>
            </a:r>
            <a:endParaRPr sz="3600" dirty="0"/>
          </a:p>
        </p:txBody>
      </p:sp>
      <p:sp>
        <p:nvSpPr>
          <p:cNvPr id="275" name="Google Shape;275;p39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33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lang="en-US" sz="2000" b="0" i="0" u="sng" dirty="0">
                <a:ea typeface="Tahoma"/>
                <a:cs typeface="Tahoma"/>
                <a:sym typeface="Tahoma"/>
              </a:rPr>
              <a:t>PREP COURSE</a:t>
            </a:r>
            <a:endParaRPr sz="2400" dirty="0"/>
          </a:p>
          <a:p>
            <a:pPr marL="533400" lvl="0" indent="-5334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lang="en-US" sz="2000" b="0" i="0" u="sng" dirty="0">
                <a:ea typeface="Tahoma"/>
                <a:cs typeface="Tahoma"/>
                <a:sym typeface="Tahoma"/>
              </a:rPr>
              <a:t>(Great Lakes, IL)</a:t>
            </a:r>
            <a:endParaRPr sz="2400" dirty="0"/>
          </a:p>
          <a:p>
            <a:pPr marL="533400" lvl="0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	</a:t>
            </a:r>
            <a:endParaRPr sz="2400" dirty="0"/>
          </a:p>
          <a:p>
            <a:pPr marL="533400" lvl="0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20 days to include basic knowledge of electrical and mechanical engineering.</a:t>
            </a:r>
            <a:endParaRPr sz="2400" dirty="0"/>
          </a:p>
          <a:p>
            <a:pPr marL="533400" lvl="0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533400" lvl="0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12 days 2</a:t>
            </a:r>
            <a:r>
              <a:rPr lang="en-US" sz="1800" b="0" i="0" u="none" baseline="30000" dirty="0">
                <a:ea typeface="Tahoma"/>
                <a:cs typeface="Tahoma"/>
                <a:sym typeface="Tahoma"/>
              </a:rPr>
              <a:t>nd</a:t>
            </a:r>
            <a:r>
              <a:rPr lang="en-US" sz="1800" b="0" i="0" u="none" dirty="0">
                <a:ea typeface="Tahoma"/>
                <a:cs typeface="Tahoma"/>
                <a:sym typeface="Tahoma"/>
              </a:rPr>
              <a:t> Class Dive School preparation.</a:t>
            </a:r>
            <a:endParaRPr sz="2400" dirty="0"/>
          </a:p>
          <a:p>
            <a:pPr marL="533400" lvl="0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	-Physical training</a:t>
            </a:r>
            <a:endParaRPr sz="2400" dirty="0"/>
          </a:p>
          <a:p>
            <a:pPr marL="533400" lvl="0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	-Water familiarization</a:t>
            </a:r>
            <a:endParaRPr sz="2400" dirty="0"/>
          </a:p>
          <a:p>
            <a:pPr marL="533400" lvl="0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	-Classroom 	</a:t>
            </a:r>
            <a:endParaRPr sz="2400" dirty="0"/>
          </a:p>
        </p:txBody>
      </p:sp>
      <p:sp>
        <p:nvSpPr>
          <p:cNvPr id="276" name="Google Shape;276;p39"/>
          <p:cNvSpPr txBox="1">
            <a:spLocks noGrp="1"/>
          </p:cNvSpPr>
          <p:nvPr>
            <p:ph sz="half" idx="2"/>
          </p:nvPr>
        </p:nvSpPr>
        <p:spPr>
          <a:xfrm>
            <a:off x="4629152" y="1825625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lang="en-US" sz="2000" b="0" i="0" u="sng" dirty="0">
                <a:ea typeface="Tahoma"/>
                <a:cs typeface="Tahoma"/>
                <a:sym typeface="Tahoma"/>
              </a:rPr>
              <a:t>2</a:t>
            </a:r>
            <a:r>
              <a:rPr lang="en-US" sz="2000" b="0" i="0" u="sng" baseline="30000" dirty="0">
                <a:ea typeface="Tahoma"/>
                <a:cs typeface="Tahoma"/>
                <a:sym typeface="Tahoma"/>
              </a:rPr>
              <a:t>ND</a:t>
            </a:r>
            <a:r>
              <a:rPr lang="en-US" sz="2000" b="0" i="0" u="sng" dirty="0">
                <a:ea typeface="Tahoma"/>
                <a:cs typeface="Tahoma"/>
                <a:sym typeface="Tahoma"/>
              </a:rPr>
              <a:t> Class Dive School</a:t>
            </a:r>
            <a:endParaRPr sz="2400" dirty="0"/>
          </a:p>
          <a:p>
            <a:pPr marL="34290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lang="en-US" sz="2000" b="0" i="0" u="sng" dirty="0">
                <a:ea typeface="Tahoma"/>
                <a:cs typeface="Tahoma"/>
                <a:sym typeface="Tahoma"/>
              </a:rPr>
              <a:t>(Panama City, FL)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Dive medicine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SCUBA 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Surface supplied apparatus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Surface supplied systems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Special Operations apparatus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UW tools and work techniques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UW cutting/welding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Training qualifies a member to dive to 190 feet.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190500" algn="l" rtl="0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6112276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b="0" i="0" u="none" dirty="0">
                <a:ea typeface="Tahoma"/>
                <a:cs typeface="Tahoma"/>
                <a:sym typeface="Tahoma"/>
              </a:rPr>
              <a:t>NAVY DIVER COMMANDS</a:t>
            </a:r>
            <a:endParaRPr sz="3600" dirty="0"/>
          </a:p>
        </p:txBody>
      </p:sp>
      <p:sp>
        <p:nvSpPr>
          <p:cNvPr id="282" name="Google Shape;282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Mobile Diving and Salvage Units. </a:t>
            </a:r>
            <a:endParaRPr dirty="0"/>
          </a:p>
          <a:p>
            <a:pPr marL="342900" lvl="0" indent="-2057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Ships Maintenance Centers-(Perform underwater repairs on ships)</a:t>
            </a:r>
            <a:endParaRPr dirty="0"/>
          </a:p>
          <a:p>
            <a:pPr marL="342900" lvl="0" indent="-2057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SEAL/USMC Command- (Diving technical experts)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EOD Command- (Diving technical experts)</a:t>
            </a:r>
            <a:endParaRPr dirty="0"/>
          </a:p>
          <a:p>
            <a:pPr marL="342900" lvl="0" indent="-2057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sz="1800" b="0" i="0" u="none" dirty="0">
                <a:ea typeface="Tahoma"/>
                <a:cs typeface="Tahoma"/>
                <a:sym typeface="Tahoma"/>
              </a:rPr>
              <a:t>Research and development commands</a:t>
            </a:r>
            <a:endParaRPr dirty="0"/>
          </a:p>
          <a:p>
            <a:pPr marL="342900" lvl="0" indent="-2057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2057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  <a:p>
            <a:pPr marL="342900" lvl="0" indent="-20574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</a:pPr>
            <a:endParaRPr sz="1800" b="0" i="0" u="none" dirty="0">
              <a:ea typeface="Tahoma"/>
              <a:cs typeface="Tahoma"/>
              <a:sym typeface="Tahoma"/>
            </a:endParaRPr>
          </a:p>
        </p:txBody>
      </p:sp>
      <p:pic>
        <p:nvPicPr>
          <p:cNvPr id="283" name="Google Shape;283;p40" descr="grasp-diver0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4834631" y="2329992"/>
            <a:ext cx="4038600" cy="303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title"/>
          </p:nvPr>
        </p:nvSpPr>
        <p:spPr>
          <a:xfrm>
            <a:off x="230080" y="497149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ea typeface="Tahoma"/>
                <a:cs typeface="Tahoma"/>
                <a:sym typeface="Tahoma"/>
              </a:rPr>
              <a:t>BENEFITS </a:t>
            </a:r>
            <a:endParaRPr dirty="0"/>
          </a:p>
        </p:txBody>
      </p:sp>
      <p:sp>
        <p:nvSpPr>
          <p:cNvPr id="289" name="Google Shape;289;p41"/>
          <p:cNvSpPr txBox="1">
            <a:spLocks noGrp="1"/>
          </p:cNvSpPr>
          <p:nvPr>
            <p:ph type="body" idx="1"/>
          </p:nvPr>
        </p:nvSpPr>
        <p:spPr>
          <a:xfrm>
            <a:off x="306280" y="1892423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none" dirty="0">
                <a:ea typeface="Tahoma"/>
                <a:cs typeface="Tahoma"/>
                <a:sym typeface="Tahoma"/>
              </a:rPr>
              <a:t>Enlistment bonus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lang="en-US" sz="2400" b="0" i="0" u="none" dirty="0">
                <a:ea typeface="Tahoma"/>
                <a:cs typeface="Tahoma"/>
                <a:sym typeface="Tahoma"/>
              </a:rPr>
              <a:t>	$8,000 and advancement to E-4 upon graduation from Second Class Dive School.</a:t>
            </a:r>
            <a:endParaRPr dirty="0"/>
          </a:p>
        </p:txBody>
      </p:sp>
      <p:pic>
        <p:nvPicPr>
          <p:cNvPr id="290" name="Google Shape;290;p41" descr="MDSU 1 divers descending to Ehime Maru on stag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5296787" y="1762958"/>
            <a:ext cx="329184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title"/>
          </p:nvPr>
        </p:nvSpPr>
        <p:spPr>
          <a:xfrm>
            <a:off x="652508" y="1641506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ahoma"/>
              <a:buNone/>
            </a:pPr>
            <a:r>
              <a:rPr lang="en-US" i="0" u="none" dirty="0">
                <a:ea typeface="Tahoma"/>
                <a:cs typeface="Tahoma"/>
                <a:sym typeface="Tahoma"/>
              </a:rPr>
              <a:t>Reenlistment bonus over $45,000 (Based off SRB Zones).</a:t>
            </a:r>
            <a:endParaRPr sz="3600" dirty="0"/>
          </a:p>
        </p:txBody>
      </p:sp>
      <p:sp>
        <p:nvSpPr>
          <p:cNvPr id="296" name="Google Shape;296;p42"/>
          <p:cNvSpPr txBox="1">
            <a:spLocks noGrp="1"/>
          </p:cNvSpPr>
          <p:nvPr>
            <p:ph type="body" idx="1"/>
          </p:nvPr>
        </p:nvSpPr>
        <p:spPr>
          <a:xfrm>
            <a:off x="457200" y="3231294"/>
            <a:ext cx="4038600" cy="24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>
                <a:ea typeface="Tahoma"/>
                <a:cs typeface="Tahoma"/>
                <a:sym typeface="Tahoma"/>
              </a:rPr>
              <a:t>Specialty pays up to $500 per month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>
                <a:ea typeface="Tahoma"/>
                <a:cs typeface="Tahoma"/>
                <a:sym typeface="Tahoma"/>
              </a:rPr>
              <a:t>Rewarding career for both men and women.</a:t>
            </a:r>
            <a:endParaRPr sz="2800" b="0" i="0" u="none" dirty="0">
              <a:ea typeface="Tahoma"/>
              <a:cs typeface="Tahoma"/>
              <a:sym typeface="Tahoma"/>
            </a:endParaRPr>
          </a:p>
        </p:txBody>
      </p:sp>
      <p:pic>
        <p:nvPicPr>
          <p:cNvPr id="297" name="Google Shape;297;p42" descr="C:\Documents and Settings\tothd\My Documents\usnavydiverstagepic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6237508" y="2444318"/>
            <a:ext cx="2449292" cy="34567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8;p41">
            <a:extLst>
              <a:ext uri="{FF2B5EF4-FFF2-40B4-BE49-F238E27FC236}">
                <a16:creationId xmlns:a16="http://schemas.microsoft.com/office/drawing/2014/main" id="{3C9DA47F-0521-4375-B04F-4ECB1A16D5D6}"/>
              </a:ext>
            </a:extLst>
          </p:cNvPr>
          <p:cNvSpPr txBox="1">
            <a:spLocks/>
          </p:cNvSpPr>
          <p:nvPr/>
        </p:nvSpPr>
        <p:spPr>
          <a:xfrm>
            <a:off x="230080" y="497149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>
                <a:ea typeface="Tahoma"/>
                <a:cs typeface="Tahoma"/>
                <a:sym typeface="Tahoma"/>
              </a:rPr>
              <a:t>BENEFITS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/>
          <p:nvPr/>
        </p:nvSpPr>
        <p:spPr>
          <a:xfrm>
            <a:off x="0" y="311257"/>
            <a:ext cx="638304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4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GENERAL QUALIFICATIONS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178695" y="1888723"/>
            <a:ext cx="7497762" cy="402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 CITIZEN OF THE UNITED STATES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BETWEEN 17-30 YEARS OF AGE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LINE SCORE QUALIFY ON THE ASVAB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PASS A STANDARD MILITARY PHYSICAL AT A MEPS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HAVE NORMAL COLOR PERCEPTION. SOME WAIVERS DO APPLY.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QUALIFY FOR A SECURITY CLEARANCE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EYESIGHT NO WORSE THAN 20/200 AND MUST BE 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CORRECTABLE TO 20/25</a:t>
            </a: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PASS A PRE-SCREENING TEST COMPRISING A 500YARD SWIM, PUSH-UPS, SIT-UPS, PULL-UPS AND A MILE AN A HALF RUN. ALL MUST BE COMPLETED WITH PRESCIBED TIMELIMITS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b="0" i="0" u="none" dirty="0">
                <a:ea typeface="Tahoma"/>
                <a:cs typeface="Tahoma"/>
                <a:sym typeface="Tahoma"/>
              </a:rPr>
              <a:t>AVIATION RESCUE SWIMMER</a:t>
            </a:r>
            <a:endParaRPr sz="3600" dirty="0"/>
          </a:p>
        </p:txBody>
      </p:sp>
      <p:pic>
        <p:nvPicPr>
          <p:cNvPr id="309" name="Google Shape;309;p44" descr="LOGO[1]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3476625" y="2709862"/>
            <a:ext cx="219075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>
            <a:spLocks noGrp="1"/>
          </p:cNvSpPr>
          <p:nvPr>
            <p:ph type="title"/>
          </p:nvPr>
        </p:nvSpPr>
        <p:spPr>
          <a:xfrm>
            <a:off x="304800" y="294498"/>
            <a:ext cx="6033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i="0" u="none" dirty="0">
                <a:ea typeface="Tahoma"/>
                <a:cs typeface="Tahoma"/>
                <a:sym typeface="Tahoma"/>
              </a:rPr>
              <a:t>RESCUE SWIMMER MISSION</a:t>
            </a:r>
            <a:endParaRPr sz="3600" dirty="0"/>
          </a:p>
        </p:txBody>
      </p:sp>
      <p:pic>
        <p:nvPicPr>
          <p:cNvPr id="315" name="Google Shape;315;p45" descr="sar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tretch/>
        </p:blipFill>
        <p:spPr>
          <a:xfrm>
            <a:off x="4578722" y="2430341"/>
            <a:ext cx="4273922" cy="25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5"/>
          <p:cNvSpPr txBox="1"/>
          <p:nvPr/>
        </p:nvSpPr>
        <p:spPr>
          <a:xfrm>
            <a:off x="304800" y="1690690"/>
            <a:ext cx="4419600" cy="431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Search &amp; Rescue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Naval Special Warfare Support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Anti-Submarine Warfare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Medical Evacuations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Drug Interdiction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Logistics Support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Humanitarian Mission Support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title"/>
          </p:nvPr>
        </p:nvSpPr>
        <p:spPr>
          <a:xfrm>
            <a:off x="236566" y="345891"/>
            <a:ext cx="56308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i="0" u="none" dirty="0">
                <a:ea typeface="Tahoma"/>
                <a:cs typeface="Tahoma"/>
                <a:sym typeface="Tahoma"/>
              </a:rPr>
              <a:t>RESCUE SWIMMER TRAINING</a:t>
            </a:r>
            <a:endParaRPr dirty="0"/>
          </a:p>
        </p:txBody>
      </p:sp>
      <p:pic>
        <p:nvPicPr>
          <p:cNvPr id="323" name="Google Shape;323;p46" descr="Hoisting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4306" y="1704159"/>
            <a:ext cx="1828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6" descr="Rappel"/>
          <p:cNvPicPr preferRelativeResize="0">
            <a:picLocks noGrp="1"/>
          </p:cNvPicPr>
          <p:nvPr>
            <p:ph sz="half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0865" y="3553642"/>
            <a:ext cx="1915682" cy="144188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6"/>
          <p:cNvSpPr txBox="1"/>
          <p:nvPr/>
        </p:nvSpPr>
        <p:spPr>
          <a:xfrm>
            <a:off x="127453" y="2248131"/>
            <a:ext cx="8076460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Naval Aircrewman Candidate School                 1 Month</a:t>
            </a:r>
            <a:endParaRPr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Aviation Rescue Swimmer Course                     1 Month</a:t>
            </a:r>
            <a:br>
              <a:rPr lang="en-US" dirty="0">
                <a:solidFill>
                  <a:schemeClr val="tx1"/>
                </a:solidFill>
                <a:ea typeface="Tahoma"/>
              </a:rPr>
            </a:br>
            <a:br>
              <a:rPr lang="en-US" dirty="0">
                <a:solidFill>
                  <a:schemeClr val="tx1"/>
                </a:solidFill>
                <a:ea typeface="Tahoma"/>
              </a:rPr>
            </a:b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Applicable “A” School                                      2-4 Months</a:t>
            </a:r>
            <a:endParaRPr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Survival Evasion Resistance Escape (SERE)        2 weeks</a:t>
            </a:r>
            <a:endParaRPr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Fleet Replacement Squadron                           4-8 Months</a:t>
            </a:r>
            <a:endParaRPr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0" y="457200"/>
            <a:ext cx="67825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i="0" u="none" dirty="0">
                <a:solidFill>
                  <a:schemeClr val="tx1"/>
                </a:solidFill>
                <a:latin typeface="Rockwell" panose="02060603020205020403" pitchFamily="18" charset="0"/>
                <a:sym typeface="Arial"/>
              </a:rPr>
              <a:t>“</a:t>
            </a:r>
            <a:r>
              <a:rPr lang="en-US" sz="2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The Only Easy Day was Yesterday</a:t>
            </a:r>
            <a:r>
              <a:rPr lang="en-US" sz="2800" i="0" u="none" dirty="0">
                <a:solidFill>
                  <a:schemeClr val="tx1"/>
                </a:solidFill>
                <a:latin typeface="Rockwell" panose="02060603020205020403" pitchFamily="18" charset="0"/>
                <a:sym typeface="Arial"/>
              </a:rPr>
              <a:t>”</a:t>
            </a:r>
            <a:br>
              <a:rPr lang="en-US" sz="2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</a:br>
            <a: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Basic Underwater Demolition / SEAL training (BUD/S)</a:t>
            </a:r>
            <a:b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</a:b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0" y="1600200"/>
            <a:ext cx="5562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2 years of the most demanding training in the US military 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Bootcamp/SEAL PREP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16 WEEKS ( 8 weeks each)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	</a:t>
            </a:r>
            <a:r>
              <a:rPr lang="en-US" sz="18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BUD/S - 7 months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b="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Basic Conditioning Phase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b="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Diving (SCUBA, LAR V)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b="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Land Warfare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	</a:t>
            </a:r>
            <a:r>
              <a:rPr lang="en-US" sz="18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SQT - 4 months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b="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Further refinement of skills learned in BUD/S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	</a:t>
            </a:r>
            <a:r>
              <a:rPr lang="en-US" sz="18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Pre-deployment -  12-18 months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b="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Platoon and specific training</a:t>
            </a:r>
            <a:endParaRPr sz="1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</p:txBody>
      </p:sp>
      <p:pic>
        <p:nvPicPr>
          <p:cNvPr id="139" name="Google Shape;139;p20" descr="030622-N-3953L-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8103" y="2182428"/>
            <a:ext cx="3996431" cy="322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ea typeface="Tahoma"/>
                <a:cs typeface="Tahoma"/>
                <a:sym typeface="Tahoma"/>
              </a:rPr>
              <a:t>RESCUE SWIMMER BENEFITS</a:t>
            </a:r>
            <a:endParaRPr dirty="0"/>
          </a:p>
        </p:txBody>
      </p:sp>
      <p:pic>
        <p:nvPicPr>
          <p:cNvPr id="331" name="Google Shape;331;p47" descr="sar 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05000"/>
            <a:ext cx="3048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7"/>
          <p:cNvSpPr txBox="1"/>
          <p:nvPr/>
        </p:nvSpPr>
        <p:spPr>
          <a:xfrm>
            <a:off x="5013325" y="170815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4800600" y="1936750"/>
            <a:ext cx="3810000" cy="36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$8,000 Enlistment Bonus and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automatic advancement to E-4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upon completion of “A” school.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Specialty pays of up to $400 per month.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Rewarding career for both men and women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 txBox="1">
            <a:spLocks noGrp="1"/>
          </p:cNvSpPr>
          <p:nvPr>
            <p:ph type="title"/>
          </p:nvPr>
        </p:nvSpPr>
        <p:spPr>
          <a:xfrm>
            <a:off x="149256" y="347371"/>
            <a:ext cx="56308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ea typeface="Tahoma"/>
                <a:cs typeface="Tahoma"/>
                <a:sym typeface="Tahoma"/>
              </a:rPr>
              <a:t>GENERAL QUALIFICATIONS</a:t>
            </a:r>
            <a:endParaRPr dirty="0"/>
          </a:p>
        </p:txBody>
      </p:sp>
      <p:sp>
        <p:nvSpPr>
          <p:cNvPr id="339" name="Google Shape;339;p48"/>
          <p:cNvSpPr txBox="1"/>
          <p:nvPr/>
        </p:nvSpPr>
        <p:spPr>
          <a:xfrm>
            <a:off x="339756" y="2086253"/>
            <a:ext cx="8662202" cy="381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 CITIZEN OF THE UNITED STATES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BETWEEN 17-30 YEARS OF AGE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LINE SCORE QUALIFY ON THE ASVAB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PASS A STANDARD MILITARY PHYSICAL AT A MEPS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HAVE NORMAL COLOR PERCEPTION. 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QUALIFY FOR A SECURITY CLEARANCE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EYESIGHT NO WORSE THAN 20/200 AND MUST BE 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CORRECTABLE TO 20/20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8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PASS A PRE-SCREENING TEST COMPRISING A 500 YARD SWIM, PUSH-UPS, SIT-UPS, PULL-UPS AND A MILE AN A HALF RUN. ALL MUST BE COMPLETED WITH PRESCIBED TIME LIMITS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0" i="0" u="none">
                <a:ea typeface="Tahoma"/>
                <a:cs typeface="Tahoma"/>
                <a:sym typeface="Tahoma"/>
              </a:rPr>
              <a:t>PRE-SCREENING TEST REQUIREMENTS</a:t>
            </a:r>
            <a:endParaRPr/>
          </a:p>
        </p:txBody>
      </p:sp>
      <p:graphicFrame>
        <p:nvGraphicFramePr>
          <p:cNvPr id="345" name="Google Shape;345;p49"/>
          <p:cNvGraphicFramePr/>
          <p:nvPr>
            <p:extLst>
              <p:ext uri="{D42A27DB-BD31-4B8C-83A1-F6EECF244321}">
                <p14:modId xmlns:p14="http://schemas.microsoft.com/office/powerpoint/2010/main" val="2204922042"/>
              </p:ext>
            </p:extLst>
          </p:nvPr>
        </p:nvGraphicFramePr>
        <p:xfrm>
          <a:off x="457200" y="1683349"/>
          <a:ext cx="7319639" cy="4287242"/>
        </p:xfrm>
        <a:graphic>
          <a:graphicData uri="http://schemas.openxmlformats.org/drawingml/2006/table">
            <a:tbl>
              <a:tblPr>
                <a:noFill/>
                <a:tableStyleId>{5116C109-15E5-4AAD-A71D-66650344224F}</a:tableStyleId>
              </a:tblPr>
              <a:tblGrid>
                <a:gridCol w="1464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0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PST EVENT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SEAL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SWCC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EOD &amp; DIVER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SAR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500 Yard Swim 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SEAL Combat S/S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12:30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13:00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12:30</a:t>
                      </a:r>
                      <a:endParaRPr sz="1600" b="0" dirty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12:00</a:t>
                      </a:r>
                      <a:endParaRPr sz="1600" b="0" dirty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0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10 Min Rest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Continuous Push ups for 2 minutes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50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50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50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42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2 Min Rest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Continuous Sit ups for 2 Min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50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50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50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50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0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2 Min rest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8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Dead Hang Pull Ups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0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10 Min Rest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0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2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1.5 Mile Run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10:30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12:00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12:30</a:t>
                      </a:r>
                      <a:endParaRPr sz="1600" b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u="none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Tahoma"/>
                          <a:cs typeface="Tahoma"/>
                          <a:sym typeface="Tahoma"/>
                        </a:rPr>
                        <a:t>12:00</a:t>
                      </a:r>
                      <a:endParaRPr sz="1600" b="0" dirty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81339" marR="81339" marT="40647" marB="4064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"/>
          <p:cNvSpPr txBox="1"/>
          <p:nvPr/>
        </p:nvSpPr>
        <p:spPr>
          <a:xfrm>
            <a:off x="571500" y="2111282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A CAREER IN THE NAVY’S SPECIAL WARFARE AND SPECIAL OPERATIONS FORCES</a:t>
            </a:r>
            <a:br>
              <a:rPr lang="en-US" sz="40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</a:b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51" name="Google Shape;351;p50"/>
          <p:cNvSpPr txBox="1"/>
          <p:nvPr/>
        </p:nvSpPr>
        <p:spPr>
          <a:xfrm>
            <a:off x="381000" y="4316659"/>
            <a:ext cx="8610600" cy="1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6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 career in these programs offers unique opportunities and experiences for highly motivated people who are seeking challenges in their lives.</a:t>
            </a:r>
            <a:endParaRPr sz="10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ahoma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ARE YOU THAT PERSON?</a:t>
            </a:r>
            <a:endParaRPr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1" descr="usnavy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 txBox="1">
            <a:spLocks noGrp="1"/>
          </p:cNvSpPr>
          <p:nvPr>
            <p:ph type="title"/>
          </p:nvPr>
        </p:nvSpPr>
        <p:spPr>
          <a:xfrm>
            <a:off x="78235" y="347371"/>
            <a:ext cx="56308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ea typeface="Tahoma"/>
                <a:cs typeface="Tahoma"/>
                <a:sym typeface="Tahoma"/>
              </a:rPr>
              <a:t>QUESTIONS?</a:t>
            </a:r>
            <a:endParaRPr dirty="0"/>
          </a:p>
        </p:txBody>
      </p:sp>
      <p:pic>
        <p:nvPicPr>
          <p:cNvPr id="362" name="Google Shape;362;p52" descr="inmu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3170661" y="1825625"/>
            <a:ext cx="2802677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ea typeface="Tahoma"/>
                <a:cs typeface="Tahoma"/>
                <a:sym typeface="Tahoma"/>
              </a:rPr>
              <a:t>SEAL Mission</a:t>
            </a:r>
            <a:endParaRPr lang="en-US" dirty="0"/>
          </a:p>
        </p:txBody>
      </p:sp>
      <p:sp>
        <p:nvSpPr>
          <p:cNvPr id="145" name="Google Shape;145;p21"/>
          <p:cNvSpPr txBox="1">
            <a:spLocks noGrp="1"/>
          </p:cNvSpPr>
          <p:nvPr>
            <p:ph idx="1"/>
          </p:nvPr>
        </p:nvSpPr>
        <p:spPr>
          <a:xfrm>
            <a:off x="220276" y="1690689"/>
            <a:ext cx="8710659" cy="410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>
                <a:ea typeface="Tahoma"/>
                <a:cs typeface="Tahoma"/>
                <a:sym typeface="Tahoma"/>
              </a:rPr>
              <a:t>Conduct world-wide non-conventional missions supporting the Global War on Terror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>
                <a:ea typeface="Tahoma"/>
                <a:cs typeface="Tahoma"/>
                <a:sym typeface="Tahoma"/>
              </a:rPr>
              <a:t>Conduct reconnaissance, direct action and a variety counter terrorism missions on land and sea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>
                <a:ea typeface="Tahoma"/>
                <a:cs typeface="Tahoma"/>
                <a:sym typeface="Tahoma"/>
              </a:rPr>
              <a:t>War Fighting skills include: diving, demolition, weapons (small arms and heavy weapons), parachuting, combatant “hand-to-hand” fighting, offensive/defensive vehicle driving, and much more!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261891" y="422513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44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Quality of Life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0" y="1580226"/>
            <a:ext cx="4648200" cy="442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4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The highest Paid enlisted men in the military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Tahoma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Enlistment Bonus  $12,000 and advancement to E-4 upon graduation from BUD/S and SQT.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Tahoma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Re-enlistment Bonus up to $100,000(Based off SRD Zones)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Tahoma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Specialty pays over $900 per month.  Additional pays for foreign language qualification and SEAL Delivery Vehicle (SDV) SEALs.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000" b="0" i="0" u="none" strike="noStrike" cap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Tahoma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 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52" name="Google Shape;152;p22" descr="DSC000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792" y="2093110"/>
            <a:ext cx="3773008" cy="296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/>
        </p:nvSpPr>
        <p:spPr>
          <a:xfrm>
            <a:off x="75461" y="3084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000"/>
              <a:buFont typeface="Arial"/>
              <a:buNone/>
            </a:pPr>
            <a:r>
              <a:rPr lang="en-US" sz="4000" i="0" u="none" dirty="0">
                <a:solidFill>
                  <a:schemeClr val="tx1"/>
                </a:solidFill>
                <a:latin typeface="Rockwell" panose="02060603020205020403" pitchFamily="18" charset="0"/>
                <a:sym typeface="Arial"/>
              </a:rPr>
              <a:t>“</a:t>
            </a:r>
            <a:r>
              <a:rPr lang="en-US" sz="40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Someone Special</a:t>
            </a:r>
            <a:r>
              <a:rPr lang="en-US" sz="4000" i="0" u="none" dirty="0">
                <a:solidFill>
                  <a:schemeClr val="tx1"/>
                </a:solidFill>
                <a:latin typeface="Rockwell" panose="02060603020205020403" pitchFamily="18" charset="0"/>
                <a:sym typeface="Arial"/>
              </a:rPr>
              <a:t>”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58" name="Google Shape;158;p23" descr="020212-N-6550T-0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9404" y="1827321"/>
            <a:ext cx="3928367" cy="357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0" y="1524000"/>
            <a:ext cx="4114800" cy="46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Tahoma"/>
              <a:buNone/>
            </a:pPr>
            <a:endParaRPr sz="4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U.S. Navy SEALs  are today</a:t>
            </a:r>
            <a:r>
              <a:rPr lang="en-US" sz="2000" i="0" u="none" dirty="0">
                <a:solidFill>
                  <a:schemeClr val="tx1"/>
                </a:solidFill>
                <a:latin typeface="Rockwell" panose="02060603020205020403" pitchFamily="18" charset="0"/>
                <a:sym typeface="Arial"/>
              </a:rPr>
              <a:t>’</a:t>
            </a:r>
            <a:r>
              <a:rPr lang="en-US" sz="20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s most effective  weapon in the Global War on Terrorism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ahoma"/>
              <a:buNone/>
            </a:pPr>
            <a:r>
              <a:rPr lang="en-US" sz="20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Unconventional Mindset: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ahoma"/>
              <a:buChar char="•"/>
            </a:pPr>
            <a:r>
              <a:rPr lang="en-US" sz="20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We cultivate awareness and creative thinking under high stress/ high risk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342900" marR="0" lvl="0" indent="-1905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endParaRPr sz="20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lang="en-US" sz="20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Do you want to fight terrorism with Good training, or the best training?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/>
        </p:nvSpPr>
        <p:spPr>
          <a:xfrm>
            <a:off x="116550" y="572409"/>
            <a:ext cx="762793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44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General Qualifications</a:t>
            </a:r>
            <a:endParaRPr lang="en-US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116550" y="1589103"/>
            <a:ext cx="8548056" cy="453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 CITIZEN OF THE UNITED STATES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6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BETWEEN 17-28 YEARS OF AGE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6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LINE SCORE QUALIFY ON THE ASVAB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6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PASS A STANDARD MILITARY PHYSICAL AT A MEPS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6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HAVE NORMAL COLOR PERCEPTION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6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QUALIFY FOR A SECURITY CLEARANCE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6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EYESIGHT NO WORSE THAN 20/70 AND MUST BE CORRECTABLE TO 20/25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6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Tahoma"/>
              <a:buNone/>
            </a:pPr>
            <a:r>
              <a:rPr lang="en-US" sz="160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BE ABLE TO PASS A PRE-SCREENING TEST COMPRISING A 500 YARD SWIM, PUSH-UPS, SIT-UPS, PULL-UPS AND A MILE AN A HALF RUN. ALL MUST BE COMPLETED WITH PRESCIBED TIME LIMITS</a:t>
            </a:r>
            <a:endParaRPr sz="1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dirty="0">
              <a:solidFill>
                <a:schemeClr val="tx1"/>
              </a:solidFill>
              <a:latin typeface="Rockwell" panose="02060603020205020403" pitchFamily="18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269081" y="1674813"/>
            <a:ext cx="8605837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en-US" sz="28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SPECIAL WARFARE COMBATANT-CRAFT CREWMAN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0" i="0" u="none" dirty="0">
                <a:solidFill>
                  <a:schemeClr val="tx1"/>
                </a:solidFill>
                <a:latin typeface="Rockwell" panose="02060603020205020403" pitchFamily="18" charset="0"/>
                <a:ea typeface="Tahoma"/>
                <a:cs typeface="Tahoma"/>
                <a:sym typeface="Tahoma"/>
              </a:rPr>
              <a:t>(SWCC)</a:t>
            </a:r>
            <a:endParaRPr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1380" y="3279776"/>
            <a:ext cx="2281237" cy="16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ea typeface="Tahoma"/>
                <a:cs typeface="Tahoma"/>
                <a:sym typeface="Tahoma"/>
              </a:rPr>
              <a:t>SWCC MISSION</a:t>
            </a:r>
            <a:endParaRPr dirty="0"/>
          </a:p>
        </p:txBody>
      </p:sp>
      <p:sp>
        <p:nvSpPr>
          <p:cNvPr id="178" name="Google Shape;178;p26"/>
          <p:cNvSpPr txBox="1">
            <a:spLocks noGrp="1"/>
          </p:cNvSpPr>
          <p:nvPr>
            <p:ph sz="half" idx="1"/>
          </p:nvPr>
        </p:nvSpPr>
        <p:spPr>
          <a:xfrm>
            <a:off x="609600" y="1524000"/>
            <a:ext cx="4038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Direct Action, Special Reconnaissance, Foreign Internal Defense, Unconventional Warfare, Combating Terrorism, Combat Drug Activities, and Combat Search and Rescue.</a:t>
            </a: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Insert/extract SEAL and other Special Operations forces in a maritime environment</a:t>
            </a: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Operate, navigate, and maintain a variety of Special Operations Maritime craft</a:t>
            </a:r>
            <a:endParaRPr sz="2400" dirty="0"/>
          </a:p>
          <a:p>
            <a:pPr marL="342900" lvl="0" indent="-1600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endParaRPr sz="2000" b="0" i="0" u="none" dirty="0">
              <a:ea typeface="Tahoma"/>
              <a:cs typeface="Tahoma"/>
              <a:sym typeface="Tahoma"/>
            </a:endParaRPr>
          </a:p>
          <a:p>
            <a:pPr marL="342900" lvl="0" indent="-16002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endParaRPr sz="2000" b="0" i="0" u="none" dirty="0"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26"/>
          <p:cNvSpPr txBox="1">
            <a:spLocks noGrp="1"/>
          </p:cNvSpPr>
          <p:nvPr>
            <p:ph sz="half" idx="2"/>
          </p:nvPr>
        </p:nvSpPr>
        <p:spPr>
          <a:xfrm>
            <a:off x="4637087" y="1565275"/>
            <a:ext cx="4038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Conduct maritime interdiction operations</a:t>
            </a: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000" b="0" i="0" u="none" dirty="0">
                <a:ea typeface="Tahoma"/>
                <a:cs typeface="Tahoma"/>
                <a:sym typeface="Tahoma"/>
              </a:rPr>
              <a:t>Conduct maritime water parachute insertions of personnel and Special Operations Craft Deploy worldwide in support of Special Operations missions</a:t>
            </a:r>
            <a:endParaRPr sz="2400" dirty="0"/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9453" y="4111935"/>
            <a:ext cx="1933867" cy="141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bts2">
  <a:themeElements>
    <a:clrScheme name="Custom 2">
      <a:dk1>
        <a:srgbClr val="E8B010"/>
      </a:dk1>
      <a:lt1>
        <a:srgbClr val="022A3A"/>
      </a:lt1>
      <a:dk2>
        <a:srgbClr val="E8B010"/>
      </a:dk2>
      <a:lt2>
        <a:srgbClr val="FFFEF9"/>
      </a:lt2>
      <a:accent1>
        <a:srgbClr val="000000"/>
      </a:accent1>
      <a:accent2>
        <a:srgbClr val="C6CCD0"/>
      </a:accent2>
      <a:accent3>
        <a:srgbClr val="FFFEF9"/>
      </a:accent3>
      <a:accent4>
        <a:srgbClr val="E8B010"/>
      </a:accent4>
      <a:accent5>
        <a:srgbClr val="0076A9"/>
      </a:accent5>
      <a:accent6>
        <a:srgbClr val="022A3A"/>
      </a:accent6>
      <a:hlink>
        <a:srgbClr val="0076A9"/>
      </a:hlink>
      <a:folHlink>
        <a:srgbClr val="0076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bts2" id="{61249A60-6EF2-405B-9A8F-25E36BAE43AD}" vid="{0779729B-0038-4331-8F4E-695AD654B061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1465</Words>
  <Application>Microsoft Office PowerPoint</Application>
  <PresentationFormat>On-screen Show (4:3)</PresentationFormat>
  <Paragraphs>313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Rockwell</vt:lpstr>
      <vt:lpstr>Wingdings</vt:lpstr>
      <vt:lpstr>Tahoma</vt:lpstr>
      <vt:lpstr>Times New Roman</vt:lpstr>
      <vt:lpstr>Arial</vt:lpstr>
      <vt:lpstr>Noto Sans Symbols</vt:lpstr>
      <vt:lpstr>1_Ocean</vt:lpstr>
      <vt:lpstr>fbts2</vt:lpstr>
      <vt:lpstr>PowerPoint Presentation</vt:lpstr>
      <vt:lpstr>U.S. NAVY SEALS</vt:lpstr>
      <vt:lpstr>PowerPoint Presentation</vt:lpstr>
      <vt:lpstr>SEAL Mission</vt:lpstr>
      <vt:lpstr>PowerPoint Presentation</vt:lpstr>
      <vt:lpstr>PowerPoint Presentation</vt:lpstr>
      <vt:lpstr>PowerPoint Presentation</vt:lpstr>
      <vt:lpstr>PowerPoint Presentation</vt:lpstr>
      <vt:lpstr>SWCC MISSION</vt:lpstr>
      <vt:lpstr>PowerPoint Presentation</vt:lpstr>
      <vt:lpstr>PowerPoint Presentation</vt:lpstr>
      <vt:lpstr>BENEFITS </vt:lpstr>
      <vt:lpstr>PowerPoint Presentation</vt:lpstr>
      <vt:lpstr>PowerPoint Presentation</vt:lpstr>
      <vt:lpstr>NAVY EOD MISSION</vt:lpstr>
      <vt:lpstr>NAVY EOD TRAINING</vt:lpstr>
      <vt:lpstr>NAVY EOD COMMANDS</vt:lpstr>
      <vt:lpstr>BENEFITS </vt:lpstr>
      <vt:lpstr>PowerPoint Presentation</vt:lpstr>
      <vt:lpstr>PowerPoint Presentation</vt:lpstr>
      <vt:lpstr>NAVY DIVER MISSION</vt:lpstr>
      <vt:lpstr>NAVY DIVER TRAINING</vt:lpstr>
      <vt:lpstr>NAVY DIVER COMMANDS</vt:lpstr>
      <vt:lpstr>BENEFITS </vt:lpstr>
      <vt:lpstr>Reenlistment bonus over $45,000 (Based off SRB Zones).</vt:lpstr>
      <vt:lpstr>PowerPoint Presentation</vt:lpstr>
      <vt:lpstr>AVIATION RESCUE SWIMMER</vt:lpstr>
      <vt:lpstr>RESCUE SWIMMER MISSION</vt:lpstr>
      <vt:lpstr>RESCUE SWIMMER TRAINING</vt:lpstr>
      <vt:lpstr>RESCUE SWIMMER BENEFITS</vt:lpstr>
      <vt:lpstr>GENERAL QUALIFICATIONS</vt:lpstr>
      <vt:lpstr>PRE-SCREENING TEST REQUIREMENTS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Harshbarger</cp:lastModifiedBy>
  <cp:revision>5</cp:revision>
  <dcterms:modified xsi:type="dcterms:W3CDTF">2019-04-07T22:03:01Z</dcterms:modified>
</cp:coreProperties>
</file>