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embeddedFontLst>
    <p:embeddedFont>
      <p:font typeface="Palatino Linotype" panose="02040502050505030304" pitchFamily="18" charset="0"/>
      <p:regular r:id="rId14"/>
      <p:bold r:id="rId15"/>
      <p:italic r:id="rId16"/>
      <p:boldItalic r:id="rId17"/>
    </p:embeddedFont>
    <p:embeddedFont>
      <p:font typeface="Rockwell" panose="02060603020205020403" pitchFamily="18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F222DD3-46BC-453D-A94A-5D940FC1C9AD}">
  <a:tblStyle styleId="{3F222DD3-46BC-453D-A94A-5D940FC1C9AD}" styleName="Table_0">
    <a:wholeTbl>
      <a:tcTxStyle b="off" i="off">
        <a:font>
          <a:latin typeface="Palatino Linotype"/>
          <a:ea typeface="Palatino Linotype"/>
          <a:cs typeface="Palatino Linotype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AEFF7"/>
          </a:solidFill>
        </a:fill>
      </a:tcStyle>
    </a:wholeTbl>
    <a:band1H>
      <a:tcTxStyle/>
      <a:tcStyle>
        <a:tcBdr/>
        <a:fill>
          <a:solidFill>
            <a:srgbClr val="D1DEE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1DEE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Palatino Linotype"/>
          <a:ea typeface="Palatino Linotype"/>
          <a:cs typeface="Palatino Linotype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Palatino Linotype"/>
          <a:ea typeface="Palatino Linotype"/>
          <a:cs typeface="Palatino Linotype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Palatino Linotype"/>
          <a:ea typeface="Palatino Linotype"/>
          <a:cs typeface="Palatino Linotype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Palatino Linotype"/>
          <a:ea typeface="Palatino Linotype"/>
          <a:cs typeface="Palatino Linotype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199"/>
            <a:ext cx="7772400" cy="1909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09609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38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5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82317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049137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31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4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565458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2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1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9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29643" cy="107234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96044"/>
            <a:ext cx="4629150" cy="42650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6044"/>
            <a:ext cx="2949178" cy="42729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260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54581" cy="102246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46167"/>
            <a:ext cx="4629150" cy="431488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4104"/>
            <a:ext cx="2949178" cy="43148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986401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56308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01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194770-F31D-40E0-AD6A-41A03B350203}"/>
              </a:ext>
            </a:extLst>
          </p:cNvPr>
          <p:cNvGrpSpPr/>
          <p:nvPr/>
        </p:nvGrpSpPr>
        <p:grpSpPr>
          <a:xfrm>
            <a:off x="2" y="6023664"/>
            <a:ext cx="6317668" cy="748145"/>
            <a:chOff x="2" y="6023664"/>
            <a:chExt cx="6317668" cy="74814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2943C0D-B8AE-4D88-8AB2-4A60FC7175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" y="6023664"/>
              <a:ext cx="6317668" cy="74814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270EBCE-BD75-41BC-888F-338796FEA5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5308" y="6085462"/>
              <a:ext cx="624547" cy="624547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05A7410E-165C-4FEB-8ECB-48D4F677F9C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674" y="547016"/>
            <a:ext cx="2219496" cy="96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00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alatino Linotype"/>
              <a:buNone/>
            </a:pPr>
            <a:r>
              <a:rPr lang="en-US" dirty="0"/>
              <a:t>U.S. Navy Reserve	</a:t>
            </a:r>
            <a:endParaRPr dirty="0"/>
          </a:p>
        </p:txBody>
      </p:sp>
      <p:sp>
        <p:nvSpPr>
          <p:cNvPr id="95" name="Google Shape;95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40"/>
              <a:buNone/>
            </a:pPr>
            <a:r>
              <a:rPr lang="en-US" sz="2400" dirty="0">
                <a:solidFill>
                  <a:srgbClr val="FFFF00"/>
                </a:solidFill>
              </a:rPr>
              <a:t>Keep what you have Earned</a:t>
            </a:r>
            <a:endParaRPr dirty="0"/>
          </a:p>
          <a:p>
            <a:pPr marL="0" lvl="0" indent="0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1440"/>
              <a:buNone/>
            </a:pPr>
            <a:r>
              <a:rPr lang="en-US" sz="2400" dirty="0">
                <a:solidFill>
                  <a:srgbClr val="FFFF00"/>
                </a:solidFill>
              </a:rPr>
              <a:t>Continue to Serve</a:t>
            </a:r>
            <a:endParaRPr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>
            <a:spLocks noGrp="1"/>
          </p:cNvSpPr>
          <p:nvPr>
            <p:ph type="title"/>
          </p:nvPr>
        </p:nvSpPr>
        <p:spPr>
          <a:xfrm>
            <a:off x="76200" y="2286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900"/>
              <a:buFont typeface="Palatino Linotype"/>
              <a:buNone/>
            </a:pPr>
            <a:r>
              <a:rPr lang="en-US">
                <a:solidFill>
                  <a:srgbClr val="FFFF00"/>
                </a:solidFill>
              </a:rPr>
              <a:t>Requirements/Documents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47" name="Google Shape;147;p22"/>
          <p:cNvSpPr txBox="1">
            <a:spLocks noGrp="1"/>
          </p:cNvSpPr>
          <p:nvPr>
            <p:ph idx="1"/>
          </p:nvPr>
        </p:nvSpPr>
        <p:spPr>
          <a:xfrm>
            <a:off x="346229" y="1447800"/>
            <a:ext cx="8336132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74320" lvl="0" indent="-21202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1155"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RE code 1 or favorable with waiver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Able to retire by age 60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E3 and above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Separation Physical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JPASS-Favorable Security Clearance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PRIMS/pass a PFA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HT/WT standards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Dependency waiver if applicable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Last 5 evaluations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DD214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IRR Contract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Dependents Birth Cert. Social Sec. Card.(if applicable on program)</a:t>
            </a:r>
            <a:endParaRPr dirty="0"/>
          </a:p>
          <a:p>
            <a:pPr marL="361188" lvl="0" indent="-342900" algn="l" rtl="0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15" dirty="0"/>
              <a:t>If receiving VA Disability, can still apply. N33 will make determination if can still serve.  No set Percentage</a:t>
            </a:r>
            <a:endParaRPr dirty="0"/>
          </a:p>
          <a:p>
            <a:pPr marL="274320" lvl="0" indent="-212026" algn="l" rtl="0">
              <a:lnSpc>
                <a:spcPct val="80000"/>
              </a:lnSpc>
              <a:spcBef>
                <a:spcPts val="231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1155" dirty="0"/>
          </a:p>
          <a:p>
            <a:pPr marL="274320" lvl="0" indent="-212026" algn="l" rtl="0">
              <a:lnSpc>
                <a:spcPct val="80000"/>
              </a:lnSpc>
              <a:spcBef>
                <a:spcPts val="231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115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3174507" y="2514600"/>
            <a:ext cx="308425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900"/>
              <a:buFont typeface="Palatino Linotype"/>
              <a:buNone/>
            </a:pPr>
            <a:r>
              <a:rPr lang="en-US" dirty="0">
                <a:solidFill>
                  <a:srgbClr val="FFFF00"/>
                </a:solidFill>
              </a:rPr>
              <a:t>Questions?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153" name="Google Shape;153;p23"/>
          <p:cNvSpPr txBox="1">
            <a:spLocks noGrp="1"/>
          </p:cNvSpPr>
          <p:nvPr>
            <p:ph idx="1"/>
          </p:nvPr>
        </p:nvSpPr>
        <p:spPr>
          <a:xfrm>
            <a:off x="457200" y="1219200"/>
            <a:ext cx="7924800" cy="53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rgbClr val="00B0F0"/>
              </a:buClr>
              <a:buSzPts val="1080"/>
              <a:buNone/>
            </a:pPr>
            <a:endParaRPr/>
          </a:p>
          <a:p>
            <a:pPr marL="18288" lvl="0" indent="0" algn="l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160"/>
              <a:buNone/>
            </a:pPr>
            <a:endParaRPr sz="3600" b="1"/>
          </a:p>
          <a:p>
            <a:pPr marL="18288" lvl="0" indent="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</a:pPr>
            <a:endParaRPr sz="2400"/>
          </a:p>
          <a:p>
            <a:pPr marL="274320" lvl="0" indent="-164592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</a:pP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/>
        </p:nvSpPr>
        <p:spPr>
          <a:xfrm>
            <a:off x="982463" y="1776274"/>
            <a:ext cx="5715000" cy="3570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>
                <a:latin typeface="Rockwell" panose="02060603020205020403" pitchFamily="18" charset="0"/>
                <a:ea typeface="Palatino Linotype"/>
                <a:cs typeface="Palatino Linotype"/>
                <a:sym typeface="Palatino Linotype"/>
              </a:rPr>
              <a:t> Flex Drill to help with Civilian  Job</a:t>
            </a:r>
            <a:endParaRPr sz="2400" dirty="0">
              <a:latin typeface="Rockwell" panose="02060603020205020403" pitchFamily="18" charset="0"/>
              <a:ea typeface="Palatino Linotype"/>
              <a:cs typeface="Palatino Linotype"/>
              <a:sym typeface="Palatino Linotype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>
                <a:latin typeface="Rockwell" panose="02060603020205020403" pitchFamily="18" charset="0"/>
                <a:ea typeface="Palatino Linotype"/>
                <a:cs typeface="Palatino Linotype"/>
                <a:sym typeface="Palatino Linotype"/>
              </a:rPr>
              <a:t> Flexible Annual Training Locations</a:t>
            </a:r>
            <a:endParaRPr sz="2400" dirty="0">
              <a:latin typeface="Rockwell" panose="02060603020205020403" pitchFamily="18" charset="0"/>
              <a:ea typeface="Palatino Linotype"/>
              <a:cs typeface="Palatino Linotype"/>
              <a:sym typeface="Palatino Linotype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>
                <a:latin typeface="Rockwell" panose="02060603020205020403" pitchFamily="18" charset="0"/>
                <a:ea typeface="Palatino Linotype"/>
                <a:cs typeface="Palatino Linotype"/>
                <a:sym typeface="Palatino Linotype"/>
              </a:rPr>
              <a:t> Test Drive </a:t>
            </a:r>
            <a:endParaRPr dirty="0">
              <a:latin typeface="Rockwell" panose="02060603020205020403" pitchFamily="18" charset="0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2400" dirty="0">
              <a:latin typeface="Rockwell" panose="02060603020205020403" pitchFamily="18" charset="0"/>
              <a:ea typeface="Palatino Linotype"/>
              <a:cs typeface="Palatino Linotype"/>
              <a:sym typeface="Palatino Linotype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1800" dirty="0">
              <a:latin typeface="Rockwell" panose="02060603020205020403" pitchFamily="18" charset="0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3" name="Google Shape;100;p14">
            <a:extLst>
              <a:ext uri="{FF2B5EF4-FFF2-40B4-BE49-F238E27FC236}">
                <a16:creationId xmlns:a16="http://schemas.microsoft.com/office/drawing/2014/main" id="{4CEB9AE8-CB3F-4BDB-A7FB-62855D3296C7}"/>
              </a:ext>
            </a:extLst>
          </p:cNvPr>
          <p:cNvSpPr txBox="1"/>
          <p:nvPr/>
        </p:nvSpPr>
        <p:spPr>
          <a:xfrm>
            <a:off x="469038" y="550416"/>
            <a:ext cx="5715000" cy="97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rgbClr val="FFFF00"/>
                </a:solidFill>
                <a:latin typeface="Rockwell" panose="02060603020205020403" pitchFamily="18" charset="0"/>
                <a:ea typeface="Palatino Linotype"/>
                <a:cs typeface="Palatino Linotype"/>
                <a:sym typeface="Palatino Linotype"/>
              </a:rPr>
              <a:t>Choices</a:t>
            </a:r>
            <a:endParaRPr dirty="0">
              <a:solidFill>
                <a:srgbClr val="FFFF00"/>
              </a:solidFill>
              <a:latin typeface="Rockwell" panose="020606030202050204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>
            <a:spLocks noGrp="1"/>
          </p:cNvSpPr>
          <p:nvPr>
            <p:ph type="ctrTitle"/>
          </p:nvPr>
        </p:nvSpPr>
        <p:spPr>
          <a:xfrm>
            <a:off x="419470" y="585925"/>
            <a:ext cx="7543800" cy="884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Palatino Linotype"/>
              <a:buNone/>
            </a:pPr>
            <a:r>
              <a:rPr lang="en-US" dirty="0">
                <a:solidFill>
                  <a:srgbClr val="FFFF00"/>
                </a:solidFill>
              </a:rPr>
              <a:t>Benefits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106" name="Google Shape;106;p15"/>
          <p:cNvSpPr txBox="1">
            <a:spLocks noGrp="1"/>
          </p:cNvSpPr>
          <p:nvPr>
            <p:ph type="subTitle" idx="1"/>
          </p:nvPr>
        </p:nvSpPr>
        <p:spPr>
          <a:xfrm>
            <a:off x="1043126" y="1740023"/>
            <a:ext cx="6019800" cy="4039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Reserve Retirement</a:t>
            </a:r>
            <a:endParaRPr dirty="0"/>
          </a:p>
          <a:p>
            <a:pPr marL="45720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   Health Care</a:t>
            </a:r>
            <a:endParaRPr dirty="0"/>
          </a:p>
          <a:p>
            <a:pPr marL="45720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SGLI</a:t>
            </a:r>
            <a:endParaRPr sz="3200" dirty="0"/>
          </a:p>
          <a:p>
            <a:pPr marL="45720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Education</a:t>
            </a:r>
            <a:endParaRPr dirty="0"/>
          </a:p>
          <a:p>
            <a:pPr marL="45720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Travel  (2 weeks a year)</a:t>
            </a:r>
            <a:endParaRPr dirty="0"/>
          </a:p>
          <a:p>
            <a:pPr marL="45720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Drill Pay/Training Pay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430567" y="5334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900"/>
              <a:buFont typeface="Palatino Linotype"/>
              <a:buNone/>
            </a:pPr>
            <a:r>
              <a:rPr lang="en-US">
                <a:solidFill>
                  <a:srgbClr val="FFFF00"/>
                </a:solidFill>
              </a:rPr>
              <a:t>Retirement</a:t>
            </a:r>
            <a:r>
              <a:rPr lang="en-US"/>
              <a:t>	</a:t>
            </a:r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idx="1"/>
          </p:nvPr>
        </p:nvSpPr>
        <p:spPr>
          <a:xfrm>
            <a:off x="988381" y="1600200"/>
            <a:ext cx="6096000" cy="3657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75488" lvl="0" indent="-4572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Eligible at age 60</a:t>
            </a:r>
            <a:endParaRPr dirty="0"/>
          </a:p>
          <a:p>
            <a:pPr marL="475488" lvl="0" indent="-457200" algn="l" rtl="0">
              <a:spcBef>
                <a:spcPts val="64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Combine Active duty and Reserve totaling 20 years</a:t>
            </a:r>
            <a:endParaRPr dirty="0"/>
          </a:p>
          <a:p>
            <a:pPr marL="475488" lvl="0" indent="-457200" algn="l" rtl="0">
              <a:spcBef>
                <a:spcPts val="64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Survivors Benefit Plan</a:t>
            </a:r>
            <a:endParaRPr dirty="0"/>
          </a:p>
          <a:p>
            <a:pPr marL="555498" lvl="0" indent="-457200" algn="l" rtl="0">
              <a:spcBef>
                <a:spcPts val="42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>
            <a:spLocks noGrp="1"/>
          </p:cNvSpPr>
          <p:nvPr>
            <p:ph type="title"/>
          </p:nvPr>
        </p:nvSpPr>
        <p:spPr>
          <a:xfrm>
            <a:off x="35511" y="583707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900"/>
              <a:buFont typeface="Palatino Linotype"/>
              <a:buNone/>
            </a:pPr>
            <a:r>
              <a:rPr lang="en-US" dirty="0">
                <a:solidFill>
                  <a:srgbClr val="FFFF00"/>
                </a:solidFill>
              </a:rPr>
              <a:t>Health/Dental Care</a:t>
            </a:r>
            <a:r>
              <a:rPr lang="en-US" dirty="0"/>
              <a:t>	</a:t>
            </a:r>
            <a:endParaRPr dirty="0"/>
          </a:p>
        </p:txBody>
      </p:sp>
      <p:sp>
        <p:nvSpPr>
          <p:cNvPr id="117" name="Google Shape;117;p17"/>
          <p:cNvSpPr txBox="1">
            <a:spLocks noGrp="1"/>
          </p:cNvSpPr>
          <p:nvPr>
            <p:ph idx="1"/>
          </p:nvPr>
        </p:nvSpPr>
        <p:spPr>
          <a:xfrm>
            <a:off x="588886" y="1498107"/>
            <a:ext cx="8342049" cy="4449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82168" lvl="0" indent="-4572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2800" dirty="0"/>
          </a:p>
          <a:p>
            <a:pPr marL="361188" lvl="0" indent="-342900" algn="l" rtl="0">
              <a:spcBef>
                <a:spcPts val="48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/>
              <a:t>TRICARE Reserve Select</a:t>
            </a:r>
            <a:endParaRPr dirty="0"/>
          </a:p>
          <a:p>
            <a:pPr marL="726948" lvl="1" indent="-342900" algn="l" rtl="0">
              <a:spcBef>
                <a:spcPts val="48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/>
              <a:t>Member Only $46.09 per month</a:t>
            </a:r>
            <a:endParaRPr dirty="0"/>
          </a:p>
          <a:p>
            <a:pPr marL="726948" lvl="1" indent="-342900" algn="l" rtl="0">
              <a:spcBef>
                <a:spcPts val="48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/>
              <a:t>Member and Family $221.38per month</a:t>
            </a:r>
            <a:endParaRPr dirty="0"/>
          </a:p>
          <a:p>
            <a:pPr marL="361188" lvl="0" indent="-342900" algn="l" rtl="0">
              <a:spcBef>
                <a:spcPts val="48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/>
              <a:t>TAMP (Transition Assistance Management Program)</a:t>
            </a:r>
            <a:endParaRPr dirty="0"/>
          </a:p>
          <a:p>
            <a:pPr marL="726948" lvl="1" indent="-342900" algn="l" rtl="0">
              <a:spcBef>
                <a:spcPts val="48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/>
              <a:t>Active Duty benefits for 180-days (no break in service) join via CTO/CWAY</a:t>
            </a:r>
            <a:endParaRPr sz="2400" dirty="0"/>
          </a:p>
          <a:p>
            <a:pPr marL="361188" lvl="0" indent="-342900" algn="l" rtl="0">
              <a:spcBef>
                <a:spcPts val="48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/>
              <a:t>Tricare Dental Program</a:t>
            </a:r>
            <a:endParaRPr dirty="0"/>
          </a:p>
          <a:p>
            <a:pPr marL="726948" lvl="1" indent="-342900" algn="l" rtl="0">
              <a:spcBef>
                <a:spcPts val="48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/>
              <a:t>Member Only $11.10</a:t>
            </a:r>
            <a:endParaRPr dirty="0"/>
          </a:p>
          <a:p>
            <a:pPr marL="726948" lvl="1" indent="-342900" algn="l" rtl="0">
              <a:spcBef>
                <a:spcPts val="48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/>
              <a:t>Member and Family $83.28</a:t>
            </a:r>
            <a:endParaRPr dirty="0"/>
          </a:p>
          <a:p>
            <a:pPr marL="582168" lvl="0" indent="-457200" algn="l" rtl="0">
              <a:spcBef>
                <a:spcPts val="56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2800" dirty="0"/>
          </a:p>
          <a:p>
            <a:pPr marL="582168" lvl="0" indent="-457200" algn="l" rtl="0">
              <a:spcBef>
                <a:spcPts val="56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>
            <a:spLocks noGrp="1"/>
          </p:cNvSpPr>
          <p:nvPr>
            <p:ph type="title"/>
          </p:nvPr>
        </p:nvSpPr>
        <p:spPr>
          <a:xfrm>
            <a:off x="426128" y="5334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900"/>
              <a:buFont typeface="Palatino Linotype"/>
              <a:buNone/>
            </a:pPr>
            <a:r>
              <a:rPr lang="en-US" dirty="0">
                <a:solidFill>
                  <a:srgbClr val="FFFF00"/>
                </a:solidFill>
              </a:rPr>
              <a:t>SGLI</a:t>
            </a:r>
            <a:r>
              <a:rPr lang="en-US" dirty="0"/>
              <a:t>	</a:t>
            </a:r>
            <a:endParaRPr dirty="0"/>
          </a:p>
        </p:txBody>
      </p:sp>
      <p:sp>
        <p:nvSpPr>
          <p:cNvPr id="123" name="Google Shape;123;p18"/>
          <p:cNvSpPr txBox="1">
            <a:spLocks noGrp="1"/>
          </p:cNvSpPr>
          <p:nvPr>
            <p:ph idx="1"/>
          </p:nvPr>
        </p:nvSpPr>
        <p:spPr>
          <a:xfrm>
            <a:off x="1041646" y="1600200"/>
            <a:ext cx="6096000" cy="3657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72047" lvl="0" indent="-2857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1785" dirty="0"/>
          </a:p>
          <a:p>
            <a:pPr marL="475488" lvl="0" indent="-4572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720" dirty="0"/>
              <a:t>Up to $400,000 of full-time coverage for Member</a:t>
            </a:r>
            <a:endParaRPr dirty="0"/>
          </a:p>
          <a:p>
            <a:pPr marL="579120" lvl="0" indent="-4572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2720" dirty="0"/>
          </a:p>
          <a:p>
            <a:pPr marL="475488" lvl="0" indent="-4572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720" dirty="0"/>
              <a:t>Up to $100,000 of full time coverage for spouses</a:t>
            </a:r>
            <a:endParaRPr dirty="0"/>
          </a:p>
          <a:p>
            <a:pPr marL="579120" lvl="0" indent="-4572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2720" dirty="0"/>
          </a:p>
          <a:p>
            <a:pPr marL="475488" lvl="0" indent="-4572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720" dirty="0"/>
              <a:t>Automatic $10,000 coverage at no cost for eligible dependents.</a:t>
            </a:r>
            <a:endParaRPr dirty="0"/>
          </a:p>
          <a:p>
            <a:pPr marL="579120" lvl="0" indent="-4572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272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417251" y="5334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900"/>
              <a:buFont typeface="Palatino Linotype"/>
              <a:buNone/>
            </a:pPr>
            <a:r>
              <a:rPr lang="en-US" dirty="0">
                <a:solidFill>
                  <a:srgbClr val="FFFF00"/>
                </a:solidFill>
              </a:rPr>
              <a:t>Education (MGIB-SR)</a:t>
            </a:r>
            <a:r>
              <a:rPr lang="en-US" dirty="0"/>
              <a:t>	</a:t>
            </a:r>
            <a:endParaRPr dirty="0"/>
          </a:p>
        </p:txBody>
      </p:sp>
      <p:sp>
        <p:nvSpPr>
          <p:cNvPr id="129" name="Google Shape;129;p19"/>
          <p:cNvSpPr txBox="1">
            <a:spLocks noGrp="1"/>
          </p:cNvSpPr>
          <p:nvPr>
            <p:ph idx="1"/>
          </p:nvPr>
        </p:nvSpPr>
        <p:spPr>
          <a:xfrm>
            <a:off x="65102" y="1731146"/>
            <a:ext cx="8785935" cy="3704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97408" lvl="0" indent="-4572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3200" dirty="0"/>
          </a:p>
          <a:p>
            <a:pPr marL="475488" lvl="0" indent="-457200" algn="l" rtl="0">
              <a:spcBef>
                <a:spcPts val="64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Additional 12 months of Reserve GI Bill benefits in addition to active duty GI Bill.</a:t>
            </a:r>
            <a:endParaRPr dirty="0"/>
          </a:p>
          <a:p>
            <a:pPr marL="475488" lvl="0" indent="-457200" algn="l" rtl="0">
              <a:spcBef>
                <a:spcPts val="64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Tuition Assistance</a:t>
            </a:r>
            <a:endParaRPr dirty="0"/>
          </a:p>
          <a:p>
            <a:pPr marL="841248" lvl="1" indent="-457200" algn="l" rtl="0">
              <a:spcBef>
                <a:spcPts val="64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00" dirty="0"/>
              <a:t>SELRES on active duty for 120 continuous days can be reimbursed up to 100% of tuition costs.</a:t>
            </a:r>
            <a:endParaRPr dirty="0"/>
          </a:p>
          <a:p>
            <a:pPr marL="597408" lvl="0" indent="-457200" algn="l" rtl="0">
              <a:spcBef>
                <a:spcPts val="64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>
            <a:spLocks noGrp="1"/>
          </p:cNvSpPr>
          <p:nvPr>
            <p:ph type="title"/>
          </p:nvPr>
        </p:nvSpPr>
        <p:spPr>
          <a:xfrm>
            <a:off x="537839" y="601462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900"/>
              <a:buFont typeface="Palatino Linotype"/>
              <a:buNone/>
            </a:pPr>
            <a:r>
              <a:rPr lang="en-US" dirty="0">
                <a:solidFill>
                  <a:srgbClr val="FFFF00"/>
                </a:solidFill>
              </a:rPr>
              <a:t>Travel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135" name="Google Shape;135;p20"/>
          <p:cNvSpPr txBox="1">
            <a:spLocks noGrp="1"/>
          </p:cNvSpPr>
          <p:nvPr>
            <p:ph idx="1"/>
          </p:nvPr>
        </p:nvSpPr>
        <p:spPr>
          <a:xfrm>
            <a:off x="537839" y="1687498"/>
            <a:ext cx="8191130" cy="3657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35179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1942" dirty="0"/>
          </a:p>
          <a:p>
            <a:pPr marL="475488" lvl="0" indent="-457200" algn="l" rtl="0">
              <a:lnSpc>
                <a:spcPct val="80000"/>
              </a:lnSpc>
              <a:spcBef>
                <a:spcPts val="647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37" dirty="0"/>
              <a:t>Space A travel with in the CONUS </a:t>
            </a:r>
            <a:endParaRPr dirty="0"/>
          </a:p>
          <a:p>
            <a:pPr marL="475488" lvl="0" indent="-457200" algn="l" rtl="0">
              <a:lnSpc>
                <a:spcPct val="80000"/>
              </a:lnSpc>
              <a:spcBef>
                <a:spcPts val="647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37" dirty="0"/>
              <a:t>Annual training to multiple locations worldwide</a:t>
            </a:r>
            <a:endParaRPr dirty="0"/>
          </a:p>
          <a:p>
            <a:pPr marL="475488" lvl="0" indent="-457200" algn="l" rtl="0">
              <a:lnSpc>
                <a:spcPct val="80000"/>
              </a:lnSpc>
              <a:spcBef>
                <a:spcPts val="647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3237" dirty="0"/>
              <a:t>Flexibility to change NOSC (Navy Operation Support Center)</a:t>
            </a:r>
            <a:endParaRPr dirty="0"/>
          </a:p>
          <a:p>
            <a:pPr marL="435179" lvl="0" indent="-34290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1942" dirty="0"/>
          </a:p>
          <a:p>
            <a:pPr marL="435179" lvl="0" indent="-34290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tx1"/>
              </a:buClr>
              <a:buSzPct val="50000"/>
              <a:buFont typeface="Wingdings" panose="05000000000000000000" pitchFamily="2" charset="2"/>
              <a:buChar char="q"/>
            </a:pPr>
            <a:endParaRPr sz="1942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950258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900"/>
              <a:buFont typeface="Palatino Linotype"/>
              <a:buNone/>
            </a:pPr>
            <a:br>
              <a:rPr lang="en-US" dirty="0"/>
            </a:br>
            <a:r>
              <a:rPr lang="en-US" dirty="0">
                <a:solidFill>
                  <a:srgbClr val="FFFF00"/>
                </a:solidFill>
              </a:rPr>
              <a:t>Drill Pay/Training Pay (FY18)</a:t>
            </a:r>
            <a:endParaRPr dirty="0">
              <a:solidFill>
                <a:srgbClr val="FFFF00"/>
              </a:solidFill>
            </a:endParaRPr>
          </a:p>
        </p:txBody>
      </p:sp>
      <p:graphicFrame>
        <p:nvGraphicFramePr>
          <p:cNvPr id="142" name="Google Shape;142;p21"/>
          <p:cNvGraphicFramePr/>
          <p:nvPr>
            <p:extLst>
              <p:ext uri="{D42A27DB-BD31-4B8C-83A1-F6EECF244321}">
                <p14:modId xmlns:p14="http://schemas.microsoft.com/office/powerpoint/2010/main" val="2113627870"/>
              </p:ext>
            </p:extLst>
          </p:nvPr>
        </p:nvGraphicFramePr>
        <p:xfrm>
          <a:off x="429087" y="1605378"/>
          <a:ext cx="7995822" cy="4339764"/>
        </p:xfrm>
        <a:graphic>
          <a:graphicData uri="http://schemas.openxmlformats.org/drawingml/2006/table">
            <a:tbl>
              <a:tblPr firstRow="1" firstCol="1" bandRow="1">
                <a:noFill/>
                <a:tableStyleId>{3F222DD3-46BC-453D-A94A-5D940FC1C9AD}</a:tableStyleId>
              </a:tblPr>
              <a:tblGrid>
                <a:gridCol w="1527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4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34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34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8494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sng" strike="noStrike" cap="none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Pay Grade/Years of Service</a:t>
                      </a:r>
                      <a:endParaRPr sz="2800" u="none" strike="noStrike" cap="none" dirty="0">
                        <a:solidFill>
                          <a:schemeClr val="tx1"/>
                        </a:solidFill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sng" strike="noStrike" cap="none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4 Years</a:t>
                      </a:r>
                      <a:endParaRPr sz="2800" u="none" strike="noStrike" cap="none" dirty="0">
                        <a:solidFill>
                          <a:schemeClr val="tx1"/>
                        </a:solidFill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sng" strike="noStrike" cap="none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6 Years</a:t>
                      </a:r>
                      <a:endParaRPr sz="2800" u="none" strike="noStrike" cap="none" dirty="0">
                        <a:solidFill>
                          <a:schemeClr val="tx1"/>
                        </a:solidFill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sng" strike="noStrike" cap="none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8 Years</a:t>
                      </a:r>
                      <a:endParaRPr sz="2800" u="none" strike="noStrike" cap="none" dirty="0">
                        <a:solidFill>
                          <a:schemeClr val="tx1"/>
                        </a:solidFill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sng" strike="noStrike" cap="none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10 Years</a:t>
                      </a:r>
                      <a:endParaRPr sz="2800" u="none" strike="noStrike" cap="none" dirty="0">
                        <a:solidFill>
                          <a:schemeClr val="tx1"/>
                        </a:solidFill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sng" strike="noStrike" cap="none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12 Years</a:t>
                      </a:r>
                      <a:endParaRPr sz="2800" u="none" strike="noStrike" cap="none" dirty="0">
                        <a:solidFill>
                          <a:schemeClr val="tx1"/>
                        </a:solidFill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sng" strike="noStrike" cap="none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14 Years</a:t>
                      </a:r>
                      <a:endParaRPr sz="2800" u="none" strike="noStrike" cap="none" dirty="0">
                        <a:solidFill>
                          <a:schemeClr val="tx1"/>
                        </a:solidFill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94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 strike="noStrike" cap="none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E6</a:t>
                      </a:r>
                      <a:endParaRPr sz="3600" u="none" strike="noStrike" cap="none" dirty="0">
                        <a:solidFill>
                          <a:schemeClr val="tx1"/>
                        </a:solidFill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 dirty="0">
                          <a:latin typeface="Rockwell" panose="02060603020205020403" pitchFamily="18" charset="0"/>
                        </a:rPr>
                        <a:t>$406.16mo/$3046.20AT</a:t>
                      </a:r>
                      <a:endParaRPr sz="1800" u="none" strike="noStrike" cap="none" dirty="0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Rockwell" panose="02060603020205020403" pitchFamily="18" charset="0"/>
                        </a:rPr>
                        <a:t>$422.88mo/ $3171.60AT</a:t>
                      </a:r>
                      <a:endParaRPr sz="1800" u="none" strike="noStrike" cap="none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Rockwell" panose="02060603020205020403" pitchFamily="18" charset="0"/>
                        </a:rPr>
                        <a:t>$460.48mo/ $3453.60AT</a:t>
                      </a:r>
                      <a:endParaRPr sz="1800" u="none" strike="noStrike" cap="none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 dirty="0">
                          <a:latin typeface="Rockwell" panose="02060603020205020403" pitchFamily="18" charset="0"/>
                        </a:rPr>
                        <a:t>$475.16mo/ $3563.70AT</a:t>
                      </a:r>
                      <a:endParaRPr sz="1800" u="none" strike="noStrike" cap="none" dirty="0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 dirty="0">
                          <a:latin typeface="Rockwell" panose="02060603020205020403" pitchFamily="18" charset="0"/>
                        </a:rPr>
                        <a:t>$503.56mo/ $3776.70AT</a:t>
                      </a:r>
                      <a:endParaRPr sz="1800" u="none" strike="noStrike" cap="none" dirty="0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Rockwell" panose="02060603020205020403" pitchFamily="18" charset="0"/>
                        </a:rPr>
                        <a:t>$512.20mo/ $3841.50AT</a:t>
                      </a:r>
                      <a:endParaRPr sz="1800" u="none" strike="noStrike" cap="none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494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 strike="noStrike" cap="none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E5</a:t>
                      </a:r>
                      <a:endParaRPr sz="3600" u="none" strike="noStrike" cap="none" dirty="0">
                        <a:solidFill>
                          <a:schemeClr val="tx1"/>
                        </a:solidFill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Rockwell" panose="02060603020205020403" pitchFamily="18" charset="0"/>
                        </a:rPr>
                        <a:t>$364.44mo/$2733.30AT</a:t>
                      </a:r>
                      <a:endParaRPr sz="1800" u="none" strike="noStrike" cap="none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Rockwell" panose="02060603020205020403" pitchFamily="18" charset="0"/>
                        </a:rPr>
                        <a:t>$390.04mo/ $2925.30AT</a:t>
                      </a:r>
                      <a:endParaRPr sz="1800" u="none" strike="noStrike" cap="none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Rockwell" panose="02060603020205020403" pitchFamily="18" charset="0"/>
                        </a:rPr>
                        <a:t>$416.76mo/ $3125.70AT</a:t>
                      </a:r>
                      <a:endParaRPr sz="1800" u="none" strike="noStrike" cap="none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Rockwell" panose="02060603020205020403" pitchFamily="18" charset="0"/>
                        </a:rPr>
                        <a:t>$438.76mo/ $3290.70AT</a:t>
                      </a:r>
                      <a:endParaRPr sz="1800" u="none" strike="noStrike" cap="none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 dirty="0">
                          <a:latin typeface="Rockwell" panose="02060603020205020403" pitchFamily="18" charset="0"/>
                        </a:rPr>
                        <a:t>$441.40mo/ $3310.50AT</a:t>
                      </a:r>
                      <a:endParaRPr sz="1800" u="none" strike="noStrike" cap="none" dirty="0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 dirty="0">
                          <a:latin typeface="Rockwell" panose="02060603020205020403" pitchFamily="18" charset="0"/>
                        </a:rPr>
                        <a:t>xxx</a:t>
                      </a:r>
                      <a:endParaRPr sz="1800" u="none" strike="noStrike" cap="none" dirty="0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494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 strike="noStrike" cap="none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E4</a:t>
                      </a:r>
                      <a:endParaRPr sz="3600" u="none" strike="noStrike" cap="none" dirty="0">
                        <a:solidFill>
                          <a:schemeClr val="tx1"/>
                        </a:solidFill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Rockwell" panose="02060603020205020403" pitchFamily="18" charset="0"/>
                        </a:rPr>
                        <a:t>$332.08mo/$2490.60AT</a:t>
                      </a:r>
                      <a:endParaRPr sz="1800" u="none" strike="noStrike" cap="none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Rockwell" panose="02060603020205020403" pitchFamily="18" charset="0"/>
                        </a:rPr>
                        <a:t>$346.20mo/$2596.50AT</a:t>
                      </a:r>
                      <a:endParaRPr sz="1800" u="none" strike="noStrike" cap="none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Rockwell" panose="02060603020205020403" pitchFamily="18" charset="0"/>
                        </a:rPr>
                        <a:t>xxx</a:t>
                      </a:r>
                      <a:endParaRPr sz="1800" u="none" strike="noStrike" cap="none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Rockwell" panose="02060603020205020403" pitchFamily="18" charset="0"/>
                        </a:rPr>
                        <a:t>xxx</a:t>
                      </a:r>
                      <a:endParaRPr sz="1800" u="none" strike="noStrike" cap="none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 dirty="0">
                          <a:latin typeface="Rockwell" panose="02060603020205020403" pitchFamily="18" charset="0"/>
                        </a:rPr>
                        <a:t>xxx</a:t>
                      </a:r>
                      <a:endParaRPr sz="1800" u="none" strike="noStrike" cap="none" dirty="0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 dirty="0">
                          <a:latin typeface="Rockwell" panose="02060603020205020403" pitchFamily="18" charset="0"/>
                        </a:rPr>
                        <a:t>xxx</a:t>
                      </a:r>
                      <a:endParaRPr sz="1800" u="none" strike="noStrike" cap="none" dirty="0">
                        <a:latin typeface="Rockwell" panose="020606030202050204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192" marR="7319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bts2">
  <a:themeElements>
    <a:clrScheme name="Custom 2">
      <a:dk1>
        <a:srgbClr val="E8B010"/>
      </a:dk1>
      <a:lt1>
        <a:srgbClr val="022A3A"/>
      </a:lt1>
      <a:dk2>
        <a:srgbClr val="E8B010"/>
      </a:dk2>
      <a:lt2>
        <a:srgbClr val="FFFEF9"/>
      </a:lt2>
      <a:accent1>
        <a:srgbClr val="000000"/>
      </a:accent1>
      <a:accent2>
        <a:srgbClr val="C6CCD0"/>
      </a:accent2>
      <a:accent3>
        <a:srgbClr val="FFFEF9"/>
      </a:accent3>
      <a:accent4>
        <a:srgbClr val="E8B010"/>
      </a:accent4>
      <a:accent5>
        <a:srgbClr val="0076A9"/>
      </a:accent5>
      <a:accent6>
        <a:srgbClr val="022A3A"/>
      </a:accent6>
      <a:hlink>
        <a:srgbClr val="0076A9"/>
      </a:hlink>
      <a:folHlink>
        <a:srgbClr val="0076A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bts2" id="{61249A60-6EF2-405B-9A8F-25E36BAE43AD}" vid="{0779729B-0038-4331-8F4E-695AD654B06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fbts2</Template>
  <TotalTime>5</TotalTime>
  <Words>384</Words>
  <Application>Microsoft Office PowerPoint</Application>
  <PresentationFormat>On-screen Show (4:3)</PresentationFormat>
  <Paragraphs>92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Rockwell</vt:lpstr>
      <vt:lpstr>Wingdings</vt:lpstr>
      <vt:lpstr>Palatino Linotype</vt:lpstr>
      <vt:lpstr>Arial</vt:lpstr>
      <vt:lpstr>fbts2</vt:lpstr>
      <vt:lpstr>U.S. Navy Reserve </vt:lpstr>
      <vt:lpstr>PowerPoint Presentation</vt:lpstr>
      <vt:lpstr>Benefits</vt:lpstr>
      <vt:lpstr>Retirement </vt:lpstr>
      <vt:lpstr>Health/Dental Care </vt:lpstr>
      <vt:lpstr>SGLI </vt:lpstr>
      <vt:lpstr>Education (MGIB-SR) </vt:lpstr>
      <vt:lpstr>Travel</vt:lpstr>
      <vt:lpstr> Drill Pay/Training Pay (FY18)</vt:lpstr>
      <vt:lpstr>Requirements/Documents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Navy Reserve </dc:title>
  <cp:lastModifiedBy>Michael Harshbarger</cp:lastModifiedBy>
  <cp:revision>2</cp:revision>
  <dcterms:modified xsi:type="dcterms:W3CDTF">2019-04-07T20:46:21Z</dcterms:modified>
</cp:coreProperties>
</file>