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Rockwell" panose="02060603020205020403"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n-US"/>
              <a:t>Good afternoon! My name is Petty Officer _________ with the United States Navy. Today we are going to be diving into how boiling water can create enough energy to move a air craft carrier or submarine across the world!</a:t>
            </a:r>
            <a:endParaRPr/>
          </a:p>
          <a:p>
            <a:pPr marL="0" lvl="0" indent="0" algn="l" rtl="0">
              <a:spcBef>
                <a:spcPts val="0"/>
              </a:spcBef>
              <a:spcAft>
                <a:spcPts val="0"/>
              </a:spcAft>
              <a:buNone/>
            </a:pPr>
            <a:endParaRPr/>
          </a:p>
        </p:txBody>
      </p:sp>
      <p:sp>
        <p:nvSpPr>
          <p:cNvPr id="279" name="Google Shape;27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Travel/ Recreation:  As a passenger on an Aircraft carrier or submarine, your ID card is your passport. No long waits to renew or obtain a passport. Some of the countries I’ve visited are Dubai, Singapore, Thailand, Philippines, Hong Kong, Spain, and Italy. Along with chocolate for my family members I also make sure I kept their currency in a little box of mine to show my grandkids in the future. Im earning a paycheck for this the entire time.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Recreation: A show of hands who likes to play basketball, baseball, racquetball, go kayaking, or just go camping? Every navy installation will have a local MWR (morale, welfare, and recreation) office who provides equipment and ticket discounts on the things I just talked about. They offer kayaks with life vests, tents with sleeping bags, even bikes with full head and fall protection for those who forgot how to ride a bike. Our bases tend to have more than 1 gym with 2 basketball courts, a workout facility with treadmills, full sets of workout equipment, and a room designated for cardio classes. </a:t>
            </a:r>
            <a:endParaRPr/>
          </a:p>
          <a:p>
            <a:pPr marL="0" lvl="0" indent="0" algn="l" rtl="0">
              <a:spcBef>
                <a:spcPts val="0"/>
              </a:spcBef>
              <a:spcAft>
                <a:spcPts val="0"/>
              </a:spcAft>
              <a:buNone/>
            </a:pPr>
            <a:endParaRPr/>
          </a:p>
        </p:txBody>
      </p:sp>
      <p:sp>
        <p:nvSpPr>
          <p:cNvPr id="357" name="Google Shape;3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Training: Through the NF program, you’ll receive training on a curriculum designed by MIT. Through on the job training you’ll be given the opportunity to first learn the curriculum then you’ll be given an opportunity to apply the principles in a real life setting with instructors who are graduates from Division I schools. True subject matter experts in the Nuclear field! They’ll create trouble shooting codes for you to diagnose and other situations to make sure you are fully capable once you graduate and can perform the job confidently. </a:t>
            </a:r>
            <a:endParaRPr/>
          </a:p>
        </p:txBody>
      </p:sp>
      <p:sp>
        <p:nvSpPr>
          <p:cNvPr id="365" name="Google Shape;3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a:t>
            </a:fld>
            <a:endParaRPr sz="1200" b="0" i="0" u="none" strike="noStrike" cap="none">
              <a:solidFill>
                <a:srgbClr val="000000"/>
              </a:solidFill>
              <a:latin typeface="Times New Roman"/>
              <a:ea typeface="Times New Roman"/>
              <a:cs typeface="Times New Roman"/>
              <a:sym typeface="Times New Roman"/>
            </a:endParaRPr>
          </a:p>
        </p:txBody>
      </p:sp>
      <p:sp>
        <p:nvSpPr>
          <p:cNvPr id="376" name="Google Shape;37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7" name="Google Shape;3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Education: The Nuclear Power Propulsion program isn’t easy. Its actually the toughest academic program across all military platforms! I want you guys to take something into perspective for me and imagine this. Stanford, Harvard, and Yale, they are considered some of the world’s most prestigious programs. If I gave you a full ride, meaning full tuition, room and board. Would you take it? In a heartbeat, right? Well this NF program is the same concept. If it was easy, everyone would be doing it. You are a student for the first 2 years to solely focus on obtaining qualifications and being educated on nuclear power. Also, these 2 years count towards your enlistment contract obligation. And one thing this program provides that a full ride cannot, is you are earning a check with full medical and dental benefits!</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Education (cont): With all the classes and credits obtained by attending the NF program. Depending on your specialty 70-90 ACE accredited college credits will be awarded for your training. That’s a junior in college without stepping foot onto a campus! All you have to do to get your bachelor’s is take your (joint service transcript) JST and give it to the counselor at the school you’re attending and you’ll start out as a Junior the first day you sit an actual college. Head starts in life, are a great feeling especially when you know how much it can benefit you. </a:t>
            </a:r>
            <a:endParaRPr/>
          </a:p>
          <a:p>
            <a:pPr marL="0" lvl="0" indent="0" algn="l" rtl="0">
              <a:spcBef>
                <a:spcPts val="0"/>
              </a:spcBef>
              <a:spcAft>
                <a:spcPts val="0"/>
              </a:spcAft>
              <a:buNone/>
            </a:pPr>
            <a:endParaRPr/>
          </a:p>
        </p:txBody>
      </p:sp>
      <p:sp>
        <p:nvSpPr>
          <p:cNvPr id="384" name="Google Shape;38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Success: I have the picture of one of our presidents up here because I wanted to talk to you about success. This program will not get you to become a president but In the Navy I’ve grown so much. The ability to experience advancement of paygrade after paygrade is a feeling like no other. Imagine being promoted 3 times before the age of 21, how many upper classmen do you see still working at a fast food restaurant or a local grocery store. The navy has a roadmap providing guidelines on how you can promote quickly through the ranks. Responsibility increases with rank, you learn at a very young age to lead people who may be older than you and that’s a trait some people never get in their lives. We also have monthly and quarterly awards to recognize some of the outstanding things a sailor might achieve during their time attached to a certain command. No good deed goes unnoticed!</a:t>
            </a:r>
            <a:endParaRPr/>
          </a:p>
        </p:txBody>
      </p:sp>
      <p:sp>
        <p:nvSpPr>
          <p:cNvPr id="391" name="Google Shape;39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Security: There's a certain stability the Navy can provide that no other company can. We have no cutbacks or layoffs, we offer full retirement packages after 20 years of service and even have a retirement system you can invest into should you decide to leave the Navy earlier. Medical and dental is also free in comparison to a civilian who on average pays 300-500 for a family of 3 and this doesn’t include copays. These are everyday stressors a lot of students are not concerned with because society grooms you to think you must go to college after high school, otherwise success will be an afterthought. I can make success a reality!</a:t>
            </a:r>
            <a:endParaRPr/>
          </a:p>
          <a:p>
            <a:pPr marL="0" lvl="0" indent="0" algn="l" rtl="0">
              <a:spcBef>
                <a:spcPts val="0"/>
              </a:spcBef>
              <a:spcAft>
                <a:spcPts val="0"/>
              </a:spcAft>
              <a:buNone/>
            </a:pPr>
            <a:endParaRPr/>
          </a:p>
        </p:txBody>
      </p:sp>
      <p:sp>
        <p:nvSpPr>
          <p:cNvPr id="399" name="Google Shape;39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Power School</a:t>
            </a:r>
            <a:endParaRPr/>
          </a:p>
        </p:txBody>
      </p:sp>
      <p:sp>
        <p:nvSpPr>
          <p:cNvPr id="419" name="Google Shape;41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Who hear has ever heard the word Nuclear?.... Raising your hand, what are some thoughts or images that usually come up in your heads? We’ve all watched some type of movie speaking of uranium or some type of radioactive metal being stolen, the reason why is because its instability, if harnessed correctly, can create energy!</a:t>
            </a:r>
            <a:endParaRPr/>
          </a:p>
          <a:p>
            <a:pPr marL="0" lvl="0" indent="0" algn="l" rtl="0">
              <a:spcBef>
                <a:spcPts val="0"/>
              </a:spcBef>
              <a:spcAft>
                <a:spcPts val="0"/>
              </a:spcAft>
              <a:buNone/>
            </a:pPr>
            <a:endParaRPr/>
          </a:p>
        </p:txBody>
      </p:sp>
      <p:sp>
        <p:nvSpPr>
          <p:cNvPr id="305" name="Google Shape;30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Today we’re going to talk about how the Nuclear Power Propulsion Operator program or just joining the Navy can help you achieve numerous accomplishments that a lot of you are searching for. Financial freedom, the ability to speak about adventures you’ll experience, countries you have travelled to, training you have acquired through the navy, perks of being on a military installation and surrounding cities, education obtained without sitting in a college auditorium, and how the navy can make you feel successful. All while providing stability and fun that a lot of fortune 500 companies cannot offer you. </a:t>
            </a:r>
            <a:endParaRPr/>
          </a:p>
          <a:p>
            <a:pPr marL="0" lvl="0" indent="0" algn="l" rtl="0">
              <a:spcBef>
                <a:spcPts val="0"/>
              </a:spcBef>
              <a:spcAft>
                <a:spcPts val="0"/>
              </a:spcAft>
              <a:buNone/>
            </a:pPr>
            <a:endParaRPr/>
          </a:p>
        </p:txBody>
      </p:sp>
      <p:sp>
        <p:nvSpPr>
          <p:cNvPr id="323" name="Google Shape;3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Money: Through this Nuclear Power Propulsion program you are promoted to the rank of E3 before ever attending any type of training. You’re given a promotion before ever lifting a finger to work. Through this program you can actually be promoted 2 additional ranks,  but you’ll have to talk to me after this presentation to find out how. Think about it, most enlistees come in at the pay grade of E1, you come in at E3. That means you are higher ranking, but you also have higher responsibility and held to a higher standard. If you can get a head start in life, why not take it. It’s an additional 18 months for an enlistee to go from E1-&gt; E3</a:t>
            </a:r>
            <a:endParaRPr/>
          </a:p>
          <a:p>
            <a:pPr marL="0" lvl="0" indent="0" algn="l" rtl="0">
              <a:spcBef>
                <a:spcPts val="0"/>
              </a:spcBef>
              <a:spcAft>
                <a:spcPts val="0"/>
              </a:spcAft>
              <a:buNone/>
            </a:pPr>
            <a:endParaRPr/>
          </a:p>
        </p:txBody>
      </p:sp>
      <p:sp>
        <p:nvSpPr>
          <p:cNvPr id="333" name="Google Shape;3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Adventure: This is a map of where all the nuclear power plants are located in the world, but I also want to use this as a visual aid. If qualified and selected for this program, you fall into a very selective group of personnel who are able to go onto an aircraft carrier or submarine. These ships go on cruises that will take you around the world where you will create some of the greatest memories you will ever have. You’ll come back home comparing what we call sea stories about riding elephants, climbing Mt. Fuji, and feeding Tigers halfway across the world. I always made sure to bring back something for my family, so I made sure everywhere I went, I brought back different classes of chocolate to give to my siblings. </a:t>
            </a:r>
            <a:endParaRPr/>
          </a:p>
          <a:p>
            <a:pPr marL="0" lvl="0" indent="0" algn="l" rtl="0">
              <a:spcBef>
                <a:spcPts val="0"/>
              </a:spcBef>
              <a:spcAft>
                <a:spcPts val="0"/>
              </a:spcAft>
              <a:buNone/>
            </a:pPr>
            <a:endParaRPr/>
          </a:p>
        </p:txBody>
      </p:sp>
      <p:sp>
        <p:nvSpPr>
          <p:cNvPr id="350" name="Google Shape;3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199"/>
            <a:ext cx="7772400" cy="1909763"/>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909609"/>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1045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101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23170"/>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049137"/>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877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116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565458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8506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7646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15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5629643" cy="1072342"/>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96044"/>
            <a:ext cx="4629150" cy="42650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96044"/>
            <a:ext cx="2949178" cy="42729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4168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5654581" cy="102246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546167"/>
            <a:ext cx="4629150" cy="431488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54104"/>
            <a:ext cx="2949178" cy="43148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846658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563083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1013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a:extLst>
              <a:ext uri="{FF2B5EF4-FFF2-40B4-BE49-F238E27FC236}">
                <a16:creationId xmlns:a16="http://schemas.microsoft.com/office/drawing/2014/main" id="{B280578F-D7F9-4A9B-BDBD-D2E718A0CA1C}"/>
              </a:ext>
            </a:extLst>
          </p:cNvPr>
          <p:cNvGrpSpPr/>
          <p:nvPr/>
        </p:nvGrpSpPr>
        <p:grpSpPr>
          <a:xfrm>
            <a:off x="0" y="6023664"/>
            <a:ext cx="6317673" cy="748145"/>
            <a:chOff x="0" y="6023664"/>
            <a:chExt cx="6317673" cy="748145"/>
          </a:xfrm>
        </p:grpSpPr>
        <p:pic>
          <p:nvPicPr>
            <p:cNvPr id="8" name="Picture 7">
              <a:extLst>
                <a:ext uri="{FF2B5EF4-FFF2-40B4-BE49-F238E27FC236}">
                  <a16:creationId xmlns:a16="http://schemas.microsoft.com/office/drawing/2014/main" id="{A2943C0D-B8AE-4D88-8AB2-4A60FC71757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023664"/>
              <a:ext cx="6317673" cy="748145"/>
            </a:xfrm>
            <a:prstGeom prst="rect">
              <a:avLst/>
            </a:prstGeom>
          </p:spPr>
        </p:pic>
        <p:pic>
          <p:nvPicPr>
            <p:cNvPr id="11" name="Picture 10">
              <a:extLst>
                <a:ext uri="{FF2B5EF4-FFF2-40B4-BE49-F238E27FC236}">
                  <a16:creationId xmlns:a16="http://schemas.microsoft.com/office/drawing/2014/main" id="{4270EBCE-BD75-41BC-888F-338796FEA57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85308" y="6085462"/>
              <a:ext cx="624547" cy="624547"/>
            </a:xfrm>
            <a:prstGeom prst="rect">
              <a:avLst/>
            </a:prstGeom>
          </p:spPr>
        </p:pic>
      </p:grpSp>
      <p:pic>
        <p:nvPicPr>
          <p:cNvPr id="14" name="Picture 13">
            <a:extLst>
              <a:ext uri="{FF2B5EF4-FFF2-40B4-BE49-F238E27FC236}">
                <a16:creationId xmlns:a16="http://schemas.microsoft.com/office/drawing/2014/main" id="{05A7410E-165C-4FEB-8ECB-48D4F677F9C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17673" y="547016"/>
            <a:ext cx="2219498" cy="961782"/>
          </a:xfrm>
          <a:prstGeom prst="rect">
            <a:avLst/>
          </a:prstGeom>
        </p:spPr>
      </p:pic>
    </p:spTree>
    <p:extLst>
      <p:ext uri="{BB962C8B-B14F-4D97-AF65-F5344CB8AC3E}">
        <p14:creationId xmlns:p14="http://schemas.microsoft.com/office/powerpoint/2010/main" val="20211018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7" name="Google Shape;287;p42"/>
          <p:cNvSpPr txBox="1">
            <a:spLocks noGrp="1"/>
          </p:cNvSpPr>
          <p:nvPr>
            <p:ph type="title"/>
          </p:nvPr>
        </p:nvSpPr>
        <p:spPr>
          <a:xfrm>
            <a:off x="2581133" y="2624562"/>
            <a:ext cx="3981734" cy="1608875"/>
          </a:xfrm>
          <a:prstGeom prst="rect">
            <a:avLst/>
          </a:prstGeom>
          <a:noFill/>
          <a:ln>
            <a:noFill/>
          </a:ln>
        </p:spPr>
        <p:txBody>
          <a:bodyPr spcFirstLastPara="1" wrap="square" lIns="68569" tIns="34275" rIns="68569" bIns="34275" anchor="ctr" anchorCtr="0">
            <a:noAutofit/>
          </a:bodyPr>
          <a:lstStyle/>
          <a:p>
            <a:pPr algn="ctr">
              <a:buClr>
                <a:srgbClr val="FFFFFF"/>
              </a:buClr>
              <a:buSzPts val="4800"/>
            </a:pPr>
            <a:r>
              <a:rPr lang="en-US" sz="3600" u="sng" dirty="0"/>
              <a:t>NUCLEAR POWER</a:t>
            </a:r>
            <a:br>
              <a:rPr lang="en-US" sz="2700" dirty="0"/>
            </a:br>
            <a:endParaRPr sz="2700" dirty="0"/>
          </a:p>
        </p:txBody>
      </p:sp>
      <p:sp>
        <p:nvSpPr>
          <p:cNvPr id="289" name="Google Shape;289;p42"/>
          <p:cNvSpPr txBox="1">
            <a:spLocks noGrp="1"/>
          </p:cNvSpPr>
          <p:nvPr>
            <p:ph type="sldNum" sz="quarter" idx="4294967295"/>
          </p:nvPr>
        </p:nvSpPr>
        <p:spPr>
          <a:xfrm>
            <a:off x="8501063" y="5624513"/>
            <a:ext cx="642937" cy="274637"/>
          </a:xfrm>
          <a:prstGeom prst="rect">
            <a:avLst/>
          </a:prstGeom>
          <a:noFill/>
          <a:ln>
            <a:noFill/>
          </a:ln>
        </p:spPr>
        <p:txBody>
          <a:bodyPr spcFirstLastPara="1" wrap="square" lIns="68569" tIns="34275" rIns="68569" bIns="34275" anchor="ctr" anchorCtr="0">
            <a:noAutofit/>
          </a:bodyPr>
          <a:lstStyle/>
          <a:p>
            <a:fld id="{00000000-1234-1234-1234-123412341234}" type="slidenum">
              <a:rPr lang="en-US">
                <a:solidFill>
                  <a:srgbClr val="FFFFFF"/>
                </a:solidFill>
              </a:rPr>
              <a:pPr/>
              <a:t>1</a:t>
            </a:fld>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pSp>
        <p:nvGrpSpPr>
          <p:cNvPr id="2" name="Group 1">
            <a:extLst>
              <a:ext uri="{FF2B5EF4-FFF2-40B4-BE49-F238E27FC236}">
                <a16:creationId xmlns:a16="http://schemas.microsoft.com/office/drawing/2014/main" id="{78DFC44F-0D6B-4E87-A2E7-9FB0D55829F3}"/>
              </a:ext>
            </a:extLst>
          </p:cNvPr>
          <p:cNvGrpSpPr/>
          <p:nvPr/>
        </p:nvGrpSpPr>
        <p:grpSpPr>
          <a:xfrm>
            <a:off x="649061" y="1682876"/>
            <a:ext cx="7314210" cy="4114244"/>
            <a:chOff x="1" y="857251"/>
            <a:chExt cx="9144000" cy="5143501"/>
          </a:xfrm>
        </p:grpSpPr>
        <p:pic>
          <p:nvPicPr>
            <p:cNvPr id="359" name="Google Shape;359;p51"/>
            <p:cNvPicPr preferRelativeResize="0"/>
            <p:nvPr/>
          </p:nvPicPr>
          <p:blipFill rotWithShape="1">
            <a:blip r:embed="rId3">
              <a:alphaModFix/>
            </a:blip>
            <a:srcRect/>
            <a:stretch/>
          </p:blipFill>
          <p:spPr>
            <a:xfrm>
              <a:off x="1" y="1712630"/>
              <a:ext cx="5499463" cy="3093448"/>
            </a:xfrm>
            <a:prstGeom prst="rect">
              <a:avLst/>
            </a:prstGeom>
            <a:noFill/>
            <a:ln>
              <a:noFill/>
            </a:ln>
          </p:spPr>
        </p:pic>
        <p:pic>
          <p:nvPicPr>
            <p:cNvPr id="360" name="Google Shape;360;p51"/>
            <p:cNvPicPr preferRelativeResize="0"/>
            <p:nvPr/>
          </p:nvPicPr>
          <p:blipFill rotWithShape="1">
            <a:blip r:embed="rId4">
              <a:alphaModFix/>
            </a:blip>
            <a:srcRect/>
            <a:stretch/>
          </p:blipFill>
          <p:spPr>
            <a:xfrm>
              <a:off x="5499464" y="857251"/>
              <a:ext cx="3644537" cy="2729885"/>
            </a:xfrm>
            <a:prstGeom prst="rect">
              <a:avLst/>
            </a:prstGeom>
            <a:noFill/>
            <a:ln>
              <a:noFill/>
            </a:ln>
          </p:spPr>
        </p:pic>
        <p:pic>
          <p:nvPicPr>
            <p:cNvPr id="361" name="Google Shape;361;p51"/>
            <p:cNvPicPr preferRelativeResize="0"/>
            <p:nvPr/>
          </p:nvPicPr>
          <p:blipFill rotWithShape="1">
            <a:blip r:embed="rId5">
              <a:alphaModFix/>
            </a:blip>
            <a:srcRect/>
            <a:stretch/>
          </p:blipFill>
          <p:spPr>
            <a:xfrm>
              <a:off x="5499464" y="3267349"/>
              <a:ext cx="3644537" cy="2733403"/>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2"/>
          <p:cNvSpPr txBox="1">
            <a:spLocks noGrp="1"/>
          </p:cNvSpPr>
          <p:nvPr>
            <p:ph type="title"/>
          </p:nvPr>
        </p:nvSpPr>
        <p:spPr>
          <a:xfrm>
            <a:off x="457200" y="1063229"/>
            <a:ext cx="8229600" cy="857250"/>
          </a:xfrm>
          <a:prstGeom prst="rect">
            <a:avLst/>
          </a:prstGeom>
          <a:noFill/>
          <a:ln>
            <a:noFill/>
          </a:ln>
        </p:spPr>
        <p:txBody>
          <a:bodyPr spcFirstLastPara="1" wrap="square" lIns="68569" tIns="34275" rIns="68569" bIns="34275" anchor="ctr" anchorCtr="0">
            <a:noAutofit/>
          </a:bodyPr>
          <a:lstStyle/>
          <a:p>
            <a:r>
              <a:rPr lang="en-US" sz="3000" b="1">
                <a:ea typeface="Cambria"/>
                <a:cs typeface="Cambria"/>
                <a:sym typeface="Cambria"/>
              </a:rPr>
              <a:t>The Different Jobs</a:t>
            </a:r>
            <a:endParaRPr/>
          </a:p>
        </p:txBody>
      </p:sp>
      <p:sp>
        <p:nvSpPr>
          <p:cNvPr id="368" name="Google Shape;368;p52"/>
          <p:cNvSpPr txBox="1">
            <a:spLocks noGrp="1"/>
          </p:cNvSpPr>
          <p:nvPr>
            <p:ph idx="1"/>
          </p:nvPr>
        </p:nvSpPr>
        <p:spPr>
          <a:xfrm>
            <a:off x="2914650" y="1828800"/>
            <a:ext cx="4857750" cy="914400"/>
          </a:xfrm>
          <a:prstGeom prst="rect">
            <a:avLst/>
          </a:prstGeom>
          <a:noFill/>
          <a:ln>
            <a:noFill/>
          </a:ln>
        </p:spPr>
        <p:txBody>
          <a:bodyPr spcFirstLastPara="1" wrap="square" lIns="68569" tIns="34275" rIns="68569" bIns="34275" anchor="t" anchorCtr="0">
            <a:noAutofit/>
          </a:bodyPr>
          <a:lstStyle/>
          <a:p>
            <a:pPr marL="257168">
              <a:lnSpc>
                <a:spcPct val="90000"/>
              </a:lnSpc>
              <a:spcBef>
                <a:spcPts val="0"/>
              </a:spcBef>
              <a:buSzPts val="2700"/>
              <a:buNone/>
            </a:pPr>
            <a:r>
              <a:rPr lang="en-US" sz="2025" b="1" u="sng">
                <a:ea typeface="Cambria"/>
                <a:cs typeface="Cambria"/>
                <a:sym typeface="Cambria"/>
              </a:rPr>
              <a:t>Machinist Mate </a:t>
            </a:r>
            <a:r>
              <a:rPr lang="en-US" sz="2025" b="1">
                <a:ea typeface="Cambria"/>
                <a:cs typeface="Cambria"/>
                <a:sym typeface="Cambria"/>
              </a:rPr>
              <a:t>– Operate and maintain all machinery in the plant on both the primary and secondary side.</a:t>
            </a:r>
            <a:endParaRPr/>
          </a:p>
        </p:txBody>
      </p:sp>
      <p:sp>
        <p:nvSpPr>
          <p:cNvPr id="369" name="Google Shape;369;p52"/>
          <p:cNvSpPr txBox="1"/>
          <p:nvPr/>
        </p:nvSpPr>
        <p:spPr>
          <a:xfrm>
            <a:off x="2914650" y="3257550"/>
            <a:ext cx="4857750" cy="914400"/>
          </a:xfrm>
          <a:prstGeom prst="rect">
            <a:avLst/>
          </a:prstGeom>
          <a:noFill/>
          <a:ln>
            <a:noFill/>
          </a:ln>
        </p:spPr>
        <p:txBody>
          <a:bodyPr spcFirstLastPara="1" wrap="square" lIns="68569" tIns="34275" rIns="68569" bIns="34275" anchor="t" anchorCtr="0">
            <a:noAutofit/>
          </a:bodyPr>
          <a:lstStyle/>
          <a:p>
            <a:pPr marL="257168" indent="-257168">
              <a:lnSpc>
                <a:spcPct val="80000"/>
              </a:lnSpc>
              <a:buClr>
                <a:schemeClr val="dk1"/>
              </a:buClr>
              <a:buSzPts val="2500"/>
            </a:pPr>
            <a:r>
              <a:rPr lang="en-US" sz="1875" b="1" u="sng">
                <a:solidFill>
                  <a:schemeClr val="tx1"/>
                </a:solidFill>
                <a:latin typeface="Rockwell" panose="02060603020205020403" pitchFamily="18" charset="0"/>
                <a:ea typeface="Cambria"/>
                <a:cs typeface="Cambria"/>
                <a:sym typeface="Cambria"/>
              </a:rPr>
              <a:t>Electricians Mate </a:t>
            </a:r>
            <a:r>
              <a:rPr lang="en-US" sz="1875" b="1">
                <a:solidFill>
                  <a:schemeClr val="tx1"/>
                </a:solidFill>
                <a:latin typeface="Rockwell" panose="02060603020205020403" pitchFamily="18" charset="0"/>
                <a:ea typeface="Cambria"/>
                <a:cs typeface="Cambria"/>
                <a:sym typeface="Cambria"/>
              </a:rPr>
              <a:t>– Manage electrical distribution system and operate and maintain all electrical equipment in the plant on both the primary and secondary side.</a:t>
            </a:r>
            <a:endParaRPr sz="1050">
              <a:solidFill>
                <a:schemeClr val="tx1"/>
              </a:solidFill>
              <a:latin typeface="Rockwell" panose="02060603020205020403" pitchFamily="18" charset="0"/>
            </a:endParaRPr>
          </a:p>
        </p:txBody>
      </p:sp>
      <p:sp>
        <p:nvSpPr>
          <p:cNvPr id="370" name="Google Shape;370;p52"/>
          <p:cNvSpPr txBox="1"/>
          <p:nvPr/>
        </p:nvSpPr>
        <p:spPr>
          <a:xfrm>
            <a:off x="2914650" y="4629150"/>
            <a:ext cx="4857750" cy="914400"/>
          </a:xfrm>
          <a:prstGeom prst="rect">
            <a:avLst/>
          </a:prstGeom>
          <a:noFill/>
          <a:ln>
            <a:noFill/>
          </a:ln>
        </p:spPr>
        <p:txBody>
          <a:bodyPr spcFirstLastPara="1" wrap="square" lIns="68569" tIns="34275" rIns="68569" bIns="34275" anchor="t" anchorCtr="0">
            <a:noAutofit/>
          </a:bodyPr>
          <a:lstStyle/>
          <a:p>
            <a:pPr marL="257168" indent="-257168">
              <a:lnSpc>
                <a:spcPct val="90000"/>
              </a:lnSpc>
              <a:buClr>
                <a:schemeClr val="dk1"/>
              </a:buClr>
              <a:buSzPts val="2700"/>
            </a:pPr>
            <a:r>
              <a:rPr lang="en-US" sz="2025" b="1" u="sng">
                <a:solidFill>
                  <a:schemeClr val="tx1"/>
                </a:solidFill>
                <a:latin typeface="Rockwell" panose="02060603020205020403" pitchFamily="18" charset="0"/>
                <a:ea typeface="Cambria"/>
                <a:cs typeface="Cambria"/>
                <a:sym typeface="Cambria"/>
              </a:rPr>
              <a:t>Electronics Technicians</a:t>
            </a:r>
            <a:r>
              <a:rPr lang="en-US" sz="2025" b="1">
                <a:solidFill>
                  <a:schemeClr val="tx1"/>
                </a:solidFill>
                <a:latin typeface="Rockwell" panose="02060603020205020403" pitchFamily="18" charset="0"/>
                <a:ea typeface="Cambria"/>
                <a:cs typeface="Cambria"/>
                <a:sym typeface="Cambria"/>
              </a:rPr>
              <a:t>– Operate the reactor and maintain all circuitry involved with the reactor functionality and protection.</a:t>
            </a:r>
            <a:endParaRPr sz="1050">
              <a:solidFill>
                <a:schemeClr val="tx1"/>
              </a:solidFill>
              <a:latin typeface="Rockwell" panose="02060603020205020403" pitchFamily="18" charset="0"/>
            </a:endParaRPr>
          </a:p>
        </p:txBody>
      </p:sp>
      <p:pic>
        <p:nvPicPr>
          <p:cNvPr id="371" name="Google Shape;371;p52" descr="http://upload.wikimedia.org/wikipedia/commons/f/f0/Rating_Badge_EM.jpg"/>
          <p:cNvPicPr preferRelativeResize="0"/>
          <p:nvPr/>
        </p:nvPicPr>
        <p:blipFill rotWithShape="1">
          <a:blip r:embed="rId3">
            <a:alphaModFix/>
          </a:blip>
          <a:srcRect/>
          <a:stretch/>
        </p:blipFill>
        <p:spPr>
          <a:xfrm>
            <a:off x="1604962" y="3143251"/>
            <a:ext cx="1138238" cy="1146572"/>
          </a:xfrm>
          <a:prstGeom prst="rect">
            <a:avLst/>
          </a:prstGeom>
          <a:noFill/>
          <a:ln>
            <a:noFill/>
          </a:ln>
        </p:spPr>
      </p:pic>
      <p:pic>
        <p:nvPicPr>
          <p:cNvPr id="372" name="Google Shape;372;p52" descr="http://upload.wikimedia.org/wikipedia/commons/4/4d/Rating_Badge_ET.jpg"/>
          <p:cNvPicPr preferRelativeResize="0"/>
          <p:nvPr/>
        </p:nvPicPr>
        <p:blipFill rotWithShape="1">
          <a:blip r:embed="rId4">
            <a:alphaModFix/>
          </a:blip>
          <a:srcRect/>
          <a:stretch/>
        </p:blipFill>
        <p:spPr>
          <a:xfrm>
            <a:off x="1604962" y="4533900"/>
            <a:ext cx="1138238" cy="1009650"/>
          </a:xfrm>
          <a:prstGeom prst="rect">
            <a:avLst/>
          </a:prstGeom>
          <a:noFill/>
          <a:ln>
            <a:noFill/>
          </a:ln>
        </p:spPr>
      </p:pic>
      <p:pic>
        <p:nvPicPr>
          <p:cNvPr id="373" name="Google Shape;373;p52" descr="http://upload.wikimedia.org/wikipedia/commons/9/93/Rating_Badge_MM.jpg"/>
          <p:cNvPicPr preferRelativeResize="0"/>
          <p:nvPr/>
        </p:nvPicPr>
        <p:blipFill rotWithShape="1">
          <a:blip r:embed="rId5">
            <a:alphaModFix/>
          </a:blip>
          <a:srcRect/>
          <a:stretch/>
        </p:blipFill>
        <p:spPr>
          <a:xfrm>
            <a:off x="1600200" y="1771651"/>
            <a:ext cx="1143000" cy="10870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3"/>
          <p:cNvSpPr txBox="1">
            <a:spLocks noGrp="1"/>
          </p:cNvSpPr>
          <p:nvPr>
            <p:ph type="title" idx="4294967295"/>
          </p:nvPr>
        </p:nvSpPr>
        <p:spPr>
          <a:xfrm>
            <a:off x="266330" y="228600"/>
            <a:ext cx="6072326" cy="1600200"/>
          </a:xfrm>
          <a:prstGeom prst="rect">
            <a:avLst/>
          </a:prstGeom>
          <a:noFill/>
          <a:ln>
            <a:noFill/>
          </a:ln>
        </p:spPr>
        <p:txBody>
          <a:bodyPr spcFirstLastPara="1" wrap="square" lIns="0" tIns="34275" rIns="0" bIns="0" anchor="b" anchorCtr="0">
            <a:noAutofit/>
          </a:bodyPr>
          <a:lstStyle/>
          <a:p>
            <a:r>
              <a:rPr lang="en-US" sz="4950" dirty="0">
                <a:ea typeface="Arial"/>
                <a:cs typeface="Arial"/>
                <a:sym typeface="Arial"/>
              </a:rPr>
              <a:t>Navy Nuclear Power Program</a:t>
            </a:r>
            <a:endParaRPr dirty="0"/>
          </a:p>
        </p:txBody>
      </p:sp>
      <p:sp>
        <p:nvSpPr>
          <p:cNvPr id="380" name="Google Shape;380;p53"/>
          <p:cNvSpPr txBox="1"/>
          <p:nvPr/>
        </p:nvSpPr>
        <p:spPr>
          <a:xfrm>
            <a:off x="1571625" y="3028950"/>
            <a:ext cx="6000750" cy="800100"/>
          </a:xfrm>
          <a:prstGeom prst="rect">
            <a:avLst/>
          </a:prstGeom>
          <a:noFill/>
          <a:ln>
            <a:noFill/>
          </a:ln>
        </p:spPr>
        <p:txBody>
          <a:bodyPr spcFirstLastPara="1" wrap="square" lIns="68569" tIns="34275" rIns="68569" bIns="34275" anchor="t" anchorCtr="0">
            <a:noAutofit/>
          </a:bodyPr>
          <a:lstStyle/>
          <a:p>
            <a:pPr algn="ctr">
              <a:buClr>
                <a:srgbClr val="FFFF00"/>
              </a:buClr>
              <a:buSzPts val="3200"/>
            </a:pPr>
            <a:r>
              <a:rPr lang="en-US" sz="2400" dirty="0">
                <a:solidFill>
                  <a:schemeClr val="tx1"/>
                </a:solidFill>
                <a:latin typeface="Rockwell" panose="02060603020205020403" pitchFamily="18" charset="0"/>
              </a:rPr>
              <a:t>The Most Advanced Technical Training Program Offered in the Military!</a:t>
            </a:r>
            <a:endParaRPr sz="1800" dirty="0">
              <a:solidFill>
                <a:schemeClr val="tx1"/>
              </a:solidFill>
              <a:latin typeface="Rockwell" panose="02060603020205020403" pitchFamily="18" charset="0"/>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4"/>
          <p:cNvSpPr txBox="1">
            <a:spLocks noGrp="1"/>
          </p:cNvSpPr>
          <p:nvPr>
            <p:ph type="title"/>
          </p:nvPr>
        </p:nvSpPr>
        <p:spPr>
          <a:xfrm>
            <a:off x="297402" y="619345"/>
            <a:ext cx="8229600" cy="857250"/>
          </a:xfrm>
          <a:prstGeom prst="rect">
            <a:avLst/>
          </a:prstGeom>
          <a:noFill/>
          <a:ln>
            <a:noFill/>
          </a:ln>
        </p:spPr>
        <p:txBody>
          <a:bodyPr spcFirstLastPara="1" wrap="square" lIns="68569" tIns="34275" rIns="68569" bIns="34275" anchor="ctr" anchorCtr="0">
            <a:noAutofit/>
          </a:bodyPr>
          <a:lstStyle/>
          <a:p>
            <a:r>
              <a:rPr lang="en-US" dirty="0">
                <a:ea typeface="Cambria"/>
                <a:cs typeface="Cambria"/>
                <a:sym typeface="Cambria"/>
              </a:rPr>
              <a:t>What The School Is Like</a:t>
            </a:r>
            <a:endParaRPr lang="en-US" sz="5400" dirty="0"/>
          </a:p>
        </p:txBody>
      </p:sp>
      <p:sp>
        <p:nvSpPr>
          <p:cNvPr id="387" name="Google Shape;387;p54"/>
          <p:cNvSpPr txBox="1">
            <a:spLocks noGrp="1"/>
          </p:cNvSpPr>
          <p:nvPr>
            <p:ph idx="1"/>
          </p:nvPr>
        </p:nvSpPr>
        <p:spPr>
          <a:xfrm>
            <a:off x="553744" y="1746681"/>
            <a:ext cx="7973257" cy="3829050"/>
          </a:xfrm>
          <a:prstGeom prst="rect">
            <a:avLst/>
          </a:prstGeom>
          <a:noFill/>
          <a:ln>
            <a:noFill/>
          </a:ln>
        </p:spPr>
        <p:txBody>
          <a:bodyPr spcFirstLastPara="1" wrap="square" lIns="68569" tIns="34275" rIns="68569" bIns="34275" anchor="t" anchorCtr="0">
            <a:noAutofit/>
          </a:bodyPr>
          <a:lstStyle/>
          <a:p>
            <a:pPr marL="257168">
              <a:lnSpc>
                <a:spcPct val="80000"/>
              </a:lnSpc>
              <a:spcBef>
                <a:spcPts val="0"/>
              </a:spcBef>
              <a:buSzPts val="2400"/>
            </a:pPr>
            <a:r>
              <a:rPr lang="en-US" sz="1800" b="1" dirty="0">
                <a:ea typeface="Cambria"/>
                <a:cs typeface="Cambria"/>
                <a:sym typeface="Cambria"/>
              </a:rPr>
              <a:t>Located in Charleston, SC</a:t>
            </a:r>
            <a:endParaRPr dirty="0"/>
          </a:p>
          <a:p>
            <a:pPr marL="257168">
              <a:lnSpc>
                <a:spcPct val="80000"/>
              </a:lnSpc>
              <a:spcBef>
                <a:spcPts val="360"/>
              </a:spcBef>
              <a:buSzPts val="2400"/>
            </a:pPr>
            <a:r>
              <a:rPr lang="en-US" sz="1800" b="1" dirty="0">
                <a:ea typeface="Cambria"/>
                <a:cs typeface="Cambria"/>
                <a:sym typeface="Cambria"/>
              </a:rPr>
              <a:t>3 Levels of School </a:t>
            </a:r>
            <a:endParaRPr dirty="0"/>
          </a:p>
          <a:p>
            <a:pPr marL="257168">
              <a:lnSpc>
                <a:spcPct val="80000"/>
              </a:lnSpc>
              <a:spcBef>
                <a:spcPts val="360"/>
              </a:spcBef>
              <a:buSzPts val="2400"/>
              <a:buNone/>
            </a:pPr>
            <a:r>
              <a:rPr lang="en-US" sz="1800" b="1" dirty="0">
                <a:ea typeface="Cambria"/>
                <a:cs typeface="Cambria"/>
                <a:sym typeface="Cambria"/>
              </a:rPr>
              <a:t>		Nuclear Field “A” School (Technical School), 4-6 Months</a:t>
            </a:r>
            <a:endParaRPr dirty="0"/>
          </a:p>
          <a:p>
            <a:pPr marL="257168">
              <a:lnSpc>
                <a:spcPct val="80000"/>
              </a:lnSpc>
              <a:spcBef>
                <a:spcPts val="360"/>
              </a:spcBef>
              <a:buSzPts val="2400"/>
              <a:buNone/>
            </a:pPr>
            <a:r>
              <a:rPr lang="en-US" sz="1800" b="1" dirty="0">
                <a:ea typeface="Cambria"/>
                <a:cs typeface="Cambria"/>
                <a:sym typeface="Cambria"/>
              </a:rPr>
              <a:t>		Nuclear Power School, 6 Months</a:t>
            </a:r>
            <a:endParaRPr dirty="0"/>
          </a:p>
          <a:p>
            <a:pPr marL="257168">
              <a:lnSpc>
                <a:spcPct val="80000"/>
              </a:lnSpc>
              <a:spcBef>
                <a:spcPts val="360"/>
              </a:spcBef>
              <a:buSzPts val="2400"/>
              <a:buNone/>
            </a:pPr>
            <a:r>
              <a:rPr lang="en-US" sz="1800" b="1" dirty="0">
                <a:ea typeface="Cambria"/>
                <a:cs typeface="Cambria"/>
                <a:sym typeface="Cambria"/>
              </a:rPr>
              <a:t>		Nuclear Prototype Training, 6 Months</a:t>
            </a:r>
            <a:endParaRPr dirty="0"/>
          </a:p>
          <a:p>
            <a:pPr marL="257168">
              <a:lnSpc>
                <a:spcPct val="80000"/>
              </a:lnSpc>
              <a:spcBef>
                <a:spcPts val="360"/>
              </a:spcBef>
              <a:buSzPts val="2400"/>
            </a:pPr>
            <a:r>
              <a:rPr lang="en-US" sz="1800" b="1" dirty="0">
                <a:ea typeface="Cambria"/>
                <a:cs typeface="Cambria"/>
                <a:sym typeface="Cambria"/>
              </a:rPr>
              <a:t>Class from about 7:00am-3:00pm</a:t>
            </a:r>
            <a:endParaRPr dirty="0"/>
          </a:p>
          <a:p>
            <a:pPr marL="257168">
              <a:lnSpc>
                <a:spcPct val="80000"/>
              </a:lnSpc>
              <a:spcBef>
                <a:spcPts val="360"/>
              </a:spcBef>
              <a:buSzPts val="2400"/>
            </a:pPr>
            <a:r>
              <a:rPr lang="en-US" sz="1800" b="1" dirty="0">
                <a:ea typeface="Cambria"/>
                <a:cs typeface="Cambria"/>
                <a:sym typeface="Cambria"/>
              </a:rPr>
              <a:t>Fast paced courses.</a:t>
            </a:r>
            <a:endParaRPr dirty="0"/>
          </a:p>
          <a:p>
            <a:pPr marL="257168">
              <a:lnSpc>
                <a:spcPct val="80000"/>
              </a:lnSpc>
              <a:spcBef>
                <a:spcPts val="360"/>
              </a:spcBef>
              <a:buSzPts val="2400"/>
            </a:pPr>
            <a:r>
              <a:rPr lang="en-US" sz="1800" b="1" dirty="0">
                <a:ea typeface="Cambria"/>
                <a:cs typeface="Cambria"/>
                <a:sym typeface="Cambria"/>
              </a:rPr>
              <a:t>Instructor assistance until about 9:00pm.</a:t>
            </a:r>
            <a:endParaRPr dirty="0"/>
          </a:p>
          <a:p>
            <a:pPr marL="257168">
              <a:lnSpc>
                <a:spcPct val="80000"/>
              </a:lnSpc>
              <a:spcBef>
                <a:spcPts val="360"/>
              </a:spcBef>
              <a:buSzPts val="2400"/>
            </a:pPr>
            <a:r>
              <a:rPr lang="en-US" sz="1800" b="1" dirty="0">
                <a:ea typeface="Cambria"/>
                <a:cs typeface="Cambria"/>
                <a:sym typeface="Cambria"/>
              </a:rPr>
              <a:t>Weekends and evenings free to do what you want.</a:t>
            </a:r>
            <a:endParaRPr dirty="0"/>
          </a:p>
          <a:p>
            <a:pPr marL="257168">
              <a:lnSpc>
                <a:spcPct val="80000"/>
              </a:lnSpc>
              <a:spcBef>
                <a:spcPts val="360"/>
              </a:spcBef>
              <a:buSzPts val="2400"/>
            </a:pPr>
            <a:r>
              <a:rPr lang="en-US" sz="1800" b="1" dirty="0">
                <a:ea typeface="Cambria"/>
                <a:cs typeface="Cambria"/>
                <a:sym typeface="Cambria"/>
              </a:rPr>
              <a:t>Curriculum designed by MIT.</a:t>
            </a:r>
            <a:endParaRPr dirty="0"/>
          </a:p>
          <a:p>
            <a:pPr marL="257168">
              <a:lnSpc>
                <a:spcPct val="70000"/>
              </a:lnSpc>
              <a:spcBef>
                <a:spcPts val="360"/>
              </a:spcBef>
              <a:buSzPts val="2400"/>
            </a:pPr>
            <a:r>
              <a:rPr lang="en-US" sz="1800" b="1" dirty="0">
                <a:ea typeface="Cambria"/>
                <a:cs typeface="Cambria"/>
                <a:sym typeface="Cambria"/>
              </a:rPr>
              <a:t>Take college level Math, Physics, Chemistry, Thermodynamics and Nuclear Engineering courses.</a:t>
            </a:r>
            <a:endParaRPr dirty="0"/>
          </a:p>
          <a:p>
            <a:pPr marL="257168">
              <a:lnSpc>
                <a:spcPct val="80000"/>
              </a:lnSpc>
              <a:spcBef>
                <a:spcPts val="360"/>
              </a:spcBef>
              <a:buSzPts val="2400"/>
              <a:buNone/>
            </a:pPr>
            <a:endParaRPr sz="1800" b="1" dirty="0">
              <a:ea typeface="Cambria"/>
              <a:cs typeface="Cambria"/>
              <a:sym typeface="Cambria"/>
            </a:endParaRPr>
          </a:p>
          <a:p>
            <a:pPr marL="257168" indent="-171446">
              <a:lnSpc>
                <a:spcPct val="80000"/>
              </a:lnSpc>
              <a:buNone/>
            </a:pPr>
            <a:endParaRPr sz="1350" dirty="0">
              <a:ea typeface="Lustria"/>
              <a:cs typeface="Lustria"/>
              <a:sym typeface="Lust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5"/>
          <p:cNvSpPr txBox="1">
            <a:spLocks noGrp="1"/>
          </p:cNvSpPr>
          <p:nvPr>
            <p:ph type="title"/>
          </p:nvPr>
        </p:nvSpPr>
        <p:spPr>
          <a:xfrm>
            <a:off x="93080" y="554008"/>
            <a:ext cx="7053542" cy="1050398"/>
          </a:xfrm>
          <a:prstGeom prst="rect">
            <a:avLst/>
          </a:prstGeom>
          <a:noFill/>
          <a:ln>
            <a:noFill/>
          </a:ln>
        </p:spPr>
        <p:txBody>
          <a:bodyPr spcFirstLastPara="1" wrap="square" lIns="68569" tIns="34275" rIns="68569" bIns="34275" anchor="ctr" anchorCtr="0">
            <a:noAutofit/>
          </a:bodyPr>
          <a:lstStyle/>
          <a:p>
            <a:r>
              <a:rPr lang="en-US" dirty="0"/>
              <a:t>39</a:t>
            </a:r>
            <a:r>
              <a:rPr lang="en-US" baseline="30000" dirty="0"/>
              <a:t>th</a:t>
            </a:r>
            <a:r>
              <a:rPr lang="en-US" dirty="0"/>
              <a:t> President of the U.S.A</a:t>
            </a:r>
            <a:br>
              <a:rPr lang="en-US" dirty="0"/>
            </a:br>
            <a:r>
              <a:rPr lang="en-US" dirty="0"/>
              <a:t>Jimmy Carter</a:t>
            </a:r>
            <a:endParaRPr dirty="0"/>
          </a:p>
        </p:txBody>
      </p:sp>
      <p:pic>
        <p:nvPicPr>
          <p:cNvPr id="394" name="Google Shape;394;p55"/>
          <p:cNvPicPr preferRelativeResize="0">
            <a:picLocks noGrp="1"/>
          </p:cNvPicPr>
          <p:nvPr>
            <p:ph idx="1"/>
          </p:nvPr>
        </p:nvPicPr>
        <p:blipFill rotWithShape="1">
          <a:blip r:embed="rId3">
            <a:alphaModFix/>
          </a:blip>
          <a:srcRect/>
          <a:stretch/>
        </p:blipFill>
        <p:spPr>
          <a:xfrm>
            <a:off x="355107" y="2171188"/>
            <a:ext cx="2127250" cy="3146425"/>
          </a:xfrm>
          <a:prstGeom prst="rect">
            <a:avLst/>
          </a:prstGeom>
          <a:noFill/>
          <a:ln>
            <a:noFill/>
          </a:ln>
        </p:spPr>
      </p:pic>
      <p:sp>
        <p:nvSpPr>
          <p:cNvPr id="395" name="Google Shape;395;p55"/>
          <p:cNvSpPr txBox="1"/>
          <p:nvPr/>
        </p:nvSpPr>
        <p:spPr>
          <a:xfrm>
            <a:off x="3220279" y="2313240"/>
            <a:ext cx="5277679" cy="2862322"/>
          </a:xfrm>
          <a:prstGeom prst="rect">
            <a:avLst/>
          </a:prstGeom>
          <a:noFill/>
          <a:ln>
            <a:noFill/>
          </a:ln>
        </p:spPr>
        <p:txBody>
          <a:bodyPr spcFirstLastPara="1" wrap="square" lIns="68569" tIns="34275" rIns="68569" bIns="34275" anchor="t" anchorCtr="0">
            <a:noAutofit/>
          </a:bodyPr>
          <a:lstStyle/>
          <a:p>
            <a:r>
              <a:rPr lang="en-US" sz="2400" dirty="0">
                <a:solidFill>
                  <a:schemeClr val="tx1"/>
                </a:solidFill>
                <a:latin typeface="Rockwell" panose="02060603020205020403" pitchFamily="18" charset="0"/>
                <a:ea typeface="Calibri"/>
                <a:cs typeface="Calibri"/>
                <a:sym typeface="Calibri"/>
              </a:rPr>
              <a:t>In Office: 1977-1981</a:t>
            </a:r>
            <a:endParaRPr sz="1050" dirty="0">
              <a:solidFill>
                <a:schemeClr val="tx1"/>
              </a:solidFill>
              <a:latin typeface="Rockwell" panose="02060603020205020403" pitchFamily="18" charset="0"/>
            </a:endParaRPr>
          </a:p>
          <a:p>
            <a:endParaRPr sz="2400" dirty="0">
              <a:solidFill>
                <a:schemeClr val="tx1"/>
              </a:solidFill>
              <a:latin typeface="Rockwell" panose="02060603020205020403" pitchFamily="18" charset="0"/>
              <a:ea typeface="Calibri"/>
              <a:cs typeface="Calibri"/>
              <a:sym typeface="Calibri"/>
            </a:endParaRPr>
          </a:p>
          <a:p>
            <a:r>
              <a:rPr lang="en-US" sz="2400" dirty="0">
                <a:solidFill>
                  <a:schemeClr val="tx1"/>
                </a:solidFill>
                <a:latin typeface="Rockwell" panose="02060603020205020403" pitchFamily="18" charset="0"/>
                <a:ea typeface="Calibri"/>
                <a:cs typeface="Calibri"/>
                <a:sym typeface="Calibri"/>
              </a:rPr>
              <a:t>U.S. Navy Nuke</a:t>
            </a:r>
            <a:endParaRPr sz="1050" dirty="0">
              <a:solidFill>
                <a:schemeClr val="tx1"/>
              </a:solidFill>
              <a:latin typeface="Rockwell" panose="02060603020205020403" pitchFamily="18" charset="0"/>
            </a:endParaRPr>
          </a:p>
          <a:p>
            <a:endParaRPr sz="2400" dirty="0">
              <a:solidFill>
                <a:schemeClr val="tx1"/>
              </a:solidFill>
              <a:latin typeface="Rockwell" panose="02060603020205020403" pitchFamily="18" charset="0"/>
              <a:ea typeface="Calibri"/>
              <a:cs typeface="Calibri"/>
              <a:sym typeface="Calibri"/>
            </a:endParaRPr>
          </a:p>
          <a:p>
            <a:r>
              <a:rPr lang="en-US" sz="2400" dirty="0">
                <a:solidFill>
                  <a:schemeClr val="tx1"/>
                </a:solidFill>
                <a:latin typeface="Rockwell" panose="02060603020205020403" pitchFamily="18" charset="0"/>
                <a:ea typeface="Calibri"/>
                <a:cs typeface="Calibri"/>
                <a:sym typeface="Calibri"/>
              </a:rPr>
              <a:t>“Next to my parents, the Navy nuclear power program had the greatest effect on my life.”</a:t>
            </a:r>
            <a:endParaRPr sz="1050" dirty="0">
              <a:solidFill>
                <a:schemeClr val="tx1"/>
              </a:solidFill>
              <a:latin typeface="Rockwell" panose="02060603020205020403" pitchFamily="18" charset="0"/>
            </a:endParaRPr>
          </a:p>
          <a:p>
            <a:endParaRPr sz="1350" dirty="0">
              <a:solidFill>
                <a:schemeClr val="tx1"/>
              </a:solidFill>
              <a:latin typeface="Rockwell" panose="02060603020205020403" pitchFamily="18" charset="0"/>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6"/>
          <p:cNvSpPr txBox="1">
            <a:spLocks noGrp="1"/>
          </p:cNvSpPr>
          <p:nvPr>
            <p:ph type="title"/>
          </p:nvPr>
        </p:nvSpPr>
        <p:spPr>
          <a:xfrm>
            <a:off x="186641" y="465972"/>
            <a:ext cx="5495068" cy="1050398"/>
          </a:xfrm>
          <a:prstGeom prst="rect">
            <a:avLst/>
          </a:prstGeom>
          <a:noFill/>
          <a:ln>
            <a:noFill/>
          </a:ln>
        </p:spPr>
        <p:txBody>
          <a:bodyPr spcFirstLastPara="1" wrap="square" lIns="68569" tIns="34275" rIns="68569" bIns="34275" anchor="ctr" anchorCtr="0">
            <a:noAutofit/>
          </a:bodyPr>
          <a:lstStyle/>
          <a:p>
            <a:pPr>
              <a:buSzPts val="4400"/>
            </a:pPr>
            <a:r>
              <a:rPr lang="en-US" dirty="0"/>
              <a:t>Opportunities After The Navy</a:t>
            </a:r>
            <a:endParaRPr dirty="0"/>
          </a:p>
        </p:txBody>
      </p:sp>
      <p:pic>
        <p:nvPicPr>
          <p:cNvPr id="402" name="Google Shape;402;p56"/>
          <p:cNvPicPr preferRelativeResize="0">
            <a:picLocks noGrp="1"/>
          </p:cNvPicPr>
          <p:nvPr>
            <p:ph idx="1"/>
          </p:nvPr>
        </p:nvPicPr>
        <p:blipFill rotWithShape="1">
          <a:blip r:embed="rId3">
            <a:alphaModFix/>
          </a:blip>
          <a:srcRect/>
          <a:stretch/>
        </p:blipFill>
        <p:spPr>
          <a:xfrm>
            <a:off x="285117" y="1549204"/>
            <a:ext cx="1715369" cy="2453931"/>
          </a:xfrm>
          <a:prstGeom prst="rect">
            <a:avLst/>
          </a:prstGeom>
          <a:noFill/>
          <a:ln>
            <a:noFill/>
          </a:ln>
        </p:spPr>
      </p:pic>
      <p:pic>
        <p:nvPicPr>
          <p:cNvPr id="403" name="Google Shape;403;p56"/>
          <p:cNvPicPr preferRelativeResize="0"/>
          <p:nvPr/>
        </p:nvPicPr>
        <p:blipFill rotWithShape="1">
          <a:blip r:embed="rId4">
            <a:alphaModFix/>
          </a:blip>
          <a:srcRect/>
          <a:stretch/>
        </p:blipFill>
        <p:spPr>
          <a:xfrm>
            <a:off x="4590736" y="1555978"/>
            <a:ext cx="2028677" cy="2131519"/>
          </a:xfrm>
          <a:prstGeom prst="rect">
            <a:avLst/>
          </a:prstGeom>
          <a:noFill/>
          <a:ln>
            <a:noFill/>
          </a:ln>
        </p:spPr>
      </p:pic>
      <p:pic>
        <p:nvPicPr>
          <p:cNvPr id="404" name="Google Shape;404;p56"/>
          <p:cNvPicPr preferRelativeResize="0"/>
          <p:nvPr/>
        </p:nvPicPr>
        <p:blipFill rotWithShape="1">
          <a:blip r:embed="rId5">
            <a:alphaModFix/>
          </a:blip>
          <a:srcRect/>
          <a:stretch/>
        </p:blipFill>
        <p:spPr>
          <a:xfrm>
            <a:off x="2396991" y="1549711"/>
            <a:ext cx="1719698" cy="2329256"/>
          </a:xfrm>
          <a:prstGeom prst="rect">
            <a:avLst/>
          </a:prstGeom>
          <a:noFill/>
          <a:ln>
            <a:noFill/>
          </a:ln>
        </p:spPr>
      </p:pic>
      <p:pic>
        <p:nvPicPr>
          <p:cNvPr id="405" name="Google Shape;405;p56"/>
          <p:cNvPicPr preferRelativeResize="0"/>
          <p:nvPr/>
        </p:nvPicPr>
        <p:blipFill rotWithShape="1">
          <a:blip r:embed="rId6">
            <a:alphaModFix/>
          </a:blip>
          <a:srcRect l="-167" t="-116" r="167" b="37275"/>
          <a:stretch/>
        </p:blipFill>
        <p:spPr>
          <a:xfrm>
            <a:off x="252659" y="4571173"/>
            <a:ext cx="1597427" cy="1447888"/>
          </a:xfrm>
          <a:prstGeom prst="rect">
            <a:avLst/>
          </a:prstGeom>
          <a:noFill/>
          <a:ln>
            <a:noFill/>
          </a:ln>
        </p:spPr>
      </p:pic>
      <p:pic>
        <p:nvPicPr>
          <p:cNvPr id="406" name="Google Shape;406;p56"/>
          <p:cNvPicPr preferRelativeResize="0"/>
          <p:nvPr/>
        </p:nvPicPr>
        <p:blipFill rotWithShape="1">
          <a:blip r:embed="rId7">
            <a:alphaModFix/>
          </a:blip>
          <a:srcRect/>
          <a:stretch/>
        </p:blipFill>
        <p:spPr>
          <a:xfrm>
            <a:off x="2346609" y="4571173"/>
            <a:ext cx="1909710" cy="1486656"/>
          </a:xfrm>
          <a:prstGeom prst="rect">
            <a:avLst/>
          </a:prstGeom>
          <a:noFill/>
          <a:ln>
            <a:noFill/>
          </a:ln>
        </p:spPr>
      </p:pic>
      <p:pic>
        <p:nvPicPr>
          <p:cNvPr id="407" name="Google Shape;407;p56"/>
          <p:cNvPicPr preferRelativeResize="0"/>
          <p:nvPr/>
        </p:nvPicPr>
        <p:blipFill rotWithShape="1">
          <a:blip r:embed="rId8">
            <a:alphaModFix/>
          </a:blip>
          <a:srcRect/>
          <a:stretch/>
        </p:blipFill>
        <p:spPr>
          <a:xfrm>
            <a:off x="4680345" y="4180902"/>
            <a:ext cx="1767779" cy="1583507"/>
          </a:xfrm>
          <a:prstGeom prst="rect">
            <a:avLst/>
          </a:prstGeom>
          <a:noFill/>
          <a:ln>
            <a:noFill/>
          </a:ln>
        </p:spPr>
      </p:pic>
      <p:pic>
        <p:nvPicPr>
          <p:cNvPr id="408" name="Google Shape;408;p56"/>
          <p:cNvPicPr preferRelativeResize="0"/>
          <p:nvPr/>
        </p:nvPicPr>
        <p:blipFill rotWithShape="1">
          <a:blip r:embed="rId9">
            <a:alphaModFix/>
          </a:blip>
          <a:srcRect/>
          <a:stretch/>
        </p:blipFill>
        <p:spPr>
          <a:xfrm>
            <a:off x="7034192" y="1549710"/>
            <a:ext cx="1791847" cy="2145239"/>
          </a:xfrm>
          <a:prstGeom prst="rect">
            <a:avLst/>
          </a:prstGeom>
          <a:noFill/>
          <a:ln>
            <a:noFill/>
          </a:ln>
        </p:spPr>
      </p:pic>
      <p:pic>
        <p:nvPicPr>
          <p:cNvPr id="409" name="Google Shape;409;p56"/>
          <p:cNvPicPr preferRelativeResize="0"/>
          <p:nvPr/>
        </p:nvPicPr>
        <p:blipFill rotWithShape="1">
          <a:blip r:embed="rId10">
            <a:alphaModFix/>
          </a:blip>
          <a:srcRect/>
          <a:stretch/>
        </p:blipFill>
        <p:spPr>
          <a:xfrm>
            <a:off x="6966002" y="4180902"/>
            <a:ext cx="1516486" cy="2029353"/>
          </a:xfrm>
          <a:prstGeom prst="rect">
            <a:avLst/>
          </a:prstGeom>
          <a:noFill/>
          <a:ln>
            <a:noFill/>
          </a:ln>
        </p:spPr>
      </p:pic>
      <p:sp>
        <p:nvSpPr>
          <p:cNvPr id="411" name="Google Shape;411;p56"/>
          <p:cNvSpPr/>
          <p:nvPr/>
        </p:nvSpPr>
        <p:spPr>
          <a:xfrm>
            <a:off x="2023927" y="5700787"/>
            <a:ext cx="525994" cy="119480"/>
          </a:xfrm>
          <a:custGeom>
            <a:avLst/>
            <a:gdLst/>
            <a:ahLst/>
            <a:cxnLst/>
            <a:rect l="l" t="t" r="r" b="b"/>
            <a:pathLst>
              <a:path w="863667" h="196182" extrusionOk="0">
                <a:moveTo>
                  <a:pt x="781244" y="27832"/>
                </a:moveTo>
                <a:cubicBezTo>
                  <a:pt x="893004" y="55772"/>
                  <a:pt x="891734" y="156102"/>
                  <a:pt x="773624" y="180232"/>
                </a:cubicBezTo>
                <a:cubicBezTo>
                  <a:pt x="655514" y="204362"/>
                  <a:pt x="184344" y="200552"/>
                  <a:pt x="72584" y="172612"/>
                </a:cubicBezTo>
                <a:cubicBezTo>
                  <a:pt x="-39176" y="144672"/>
                  <a:pt x="-16316" y="35452"/>
                  <a:pt x="103064" y="12592"/>
                </a:cubicBezTo>
                <a:cubicBezTo>
                  <a:pt x="222444" y="-10268"/>
                  <a:pt x="669484" y="-108"/>
                  <a:pt x="781244" y="27832"/>
                </a:cubicBezTo>
                <a:close/>
              </a:path>
            </a:pathLst>
          </a:custGeom>
          <a:no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12" name="Google Shape;412;p56"/>
          <p:cNvSpPr/>
          <p:nvPr/>
        </p:nvSpPr>
        <p:spPr>
          <a:xfrm>
            <a:off x="0" y="3984301"/>
            <a:ext cx="653589" cy="125300"/>
          </a:xfrm>
          <a:prstGeom prst="ellipse">
            <a:avLst/>
          </a:prstGeom>
          <a:no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13" name="Google Shape;413;p56"/>
          <p:cNvSpPr/>
          <p:nvPr/>
        </p:nvSpPr>
        <p:spPr>
          <a:xfrm>
            <a:off x="1393871" y="5441626"/>
            <a:ext cx="408183" cy="88174"/>
          </a:xfrm>
          <a:prstGeom prst="ellipse">
            <a:avLst/>
          </a:prstGeom>
          <a:no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14" name="Google Shape;414;p56"/>
          <p:cNvSpPr/>
          <p:nvPr/>
        </p:nvSpPr>
        <p:spPr>
          <a:xfrm>
            <a:off x="7274598" y="5190998"/>
            <a:ext cx="659900" cy="161750"/>
          </a:xfrm>
          <a:prstGeom prst="ellipse">
            <a:avLst/>
          </a:prstGeom>
          <a:noFill/>
          <a:ln w="127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57" descr="NUKE SCHOOL"/>
          <p:cNvPicPr preferRelativeResize="0"/>
          <p:nvPr/>
        </p:nvPicPr>
        <p:blipFill rotWithShape="1">
          <a:blip r:embed="rId3">
            <a:alphaModFix/>
          </a:blip>
          <a:srcRect/>
          <a:stretch/>
        </p:blipFill>
        <p:spPr>
          <a:xfrm>
            <a:off x="1890944" y="1615413"/>
            <a:ext cx="5515252" cy="4232190"/>
          </a:xfrm>
          <a:prstGeom prst="rect">
            <a:avLst/>
          </a:prstGeom>
          <a:noFill/>
          <a:ln>
            <a:noFill/>
          </a:ln>
        </p:spPr>
      </p:pic>
      <p:sp>
        <p:nvSpPr>
          <p:cNvPr id="422" name="Google Shape;422;p57"/>
          <p:cNvSpPr/>
          <p:nvPr/>
        </p:nvSpPr>
        <p:spPr>
          <a:xfrm>
            <a:off x="1257300" y="742950"/>
            <a:ext cx="1943100" cy="1085850"/>
          </a:xfrm>
          <a:prstGeom prst="rect">
            <a:avLst/>
          </a:prstGeom>
        </p:spPr>
      </p:sp>
      <p:sp>
        <p:nvSpPr>
          <p:cNvPr id="2" name="TextBox 1">
            <a:extLst>
              <a:ext uri="{FF2B5EF4-FFF2-40B4-BE49-F238E27FC236}">
                <a16:creationId xmlns:a16="http://schemas.microsoft.com/office/drawing/2014/main" id="{D696A19D-9247-489D-8F97-FC19F027C0F0}"/>
              </a:ext>
            </a:extLst>
          </p:cNvPr>
          <p:cNvSpPr txBox="1"/>
          <p:nvPr/>
        </p:nvSpPr>
        <p:spPr>
          <a:xfrm>
            <a:off x="190872" y="348677"/>
            <a:ext cx="6165539" cy="1323439"/>
          </a:xfrm>
          <a:prstGeom prst="rect">
            <a:avLst/>
          </a:prstGeom>
          <a:noFill/>
        </p:spPr>
        <p:txBody>
          <a:bodyPr wrap="square" rtlCol="0">
            <a:spAutoFit/>
          </a:bodyPr>
          <a:lstStyle/>
          <a:p>
            <a:r>
              <a:rPr lang="en-US" sz="4000" dirty="0">
                <a:solidFill>
                  <a:schemeClr val="tx1"/>
                </a:solidFill>
                <a:latin typeface="Rockwell" panose="02060603020205020403" pitchFamily="18" charset="0"/>
              </a:rPr>
              <a:t>NUCLEAR POWER SCHOOL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457200" y="1063229"/>
            <a:ext cx="8229600" cy="857250"/>
          </a:xfrm>
          <a:prstGeom prst="rect">
            <a:avLst/>
          </a:prstGeom>
          <a:noFill/>
          <a:ln>
            <a:noFill/>
          </a:ln>
        </p:spPr>
        <p:txBody>
          <a:bodyPr spcFirstLastPara="1" wrap="square" lIns="68569" tIns="34275" rIns="68569" bIns="34275" anchor="ctr" anchorCtr="0">
            <a:noAutofit/>
          </a:bodyPr>
          <a:lstStyle/>
          <a:p>
            <a:r>
              <a:rPr lang="en-US" sz="3000" dirty="0">
                <a:ea typeface="Cambria"/>
                <a:cs typeface="Cambria"/>
                <a:sym typeface="Cambria"/>
              </a:rPr>
              <a:t>Do you have what it takes?</a:t>
            </a:r>
            <a:endParaRPr dirty="0"/>
          </a:p>
        </p:txBody>
      </p:sp>
      <p:sp>
        <p:nvSpPr>
          <p:cNvPr id="295" name="Google Shape;295;p43"/>
          <p:cNvSpPr txBox="1">
            <a:spLocks noGrp="1"/>
          </p:cNvSpPr>
          <p:nvPr>
            <p:ph idx="1"/>
          </p:nvPr>
        </p:nvSpPr>
        <p:spPr>
          <a:xfrm>
            <a:off x="457200" y="2057401"/>
            <a:ext cx="8229600" cy="3394472"/>
          </a:xfrm>
          <a:prstGeom prst="rect">
            <a:avLst/>
          </a:prstGeom>
          <a:noFill/>
          <a:ln>
            <a:noFill/>
          </a:ln>
        </p:spPr>
        <p:txBody>
          <a:bodyPr spcFirstLastPara="1" wrap="square" lIns="68569" tIns="34275" rIns="68569" bIns="34275" anchor="t" anchorCtr="0">
            <a:noAutofit/>
          </a:bodyPr>
          <a:lstStyle/>
          <a:p>
            <a:pPr marL="257168">
              <a:lnSpc>
                <a:spcPct val="80000"/>
              </a:lnSpc>
              <a:spcBef>
                <a:spcPts val="0"/>
              </a:spcBef>
              <a:buSzPts val="3000"/>
            </a:pPr>
            <a:r>
              <a:rPr lang="en-US" sz="2250" dirty="0">
                <a:ea typeface="Cambria"/>
                <a:cs typeface="Cambria"/>
                <a:sym typeface="Cambria"/>
              </a:rPr>
              <a:t>Must graduate from high school.</a:t>
            </a:r>
            <a:endParaRPr dirty="0"/>
          </a:p>
          <a:p>
            <a:pPr marL="257168">
              <a:lnSpc>
                <a:spcPct val="80000"/>
              </a:lnSpc>
              <a:spcBef>
                <a:spcPts val="450"/>
              </a:spcBef>
              <a:buSzPts val="3000"/>
            </a:pPr>
            <a:r>
              <a:rPr lang="en-US" sz="2250" dirty="0">
                <a:ea typeface="Cambria"/>
                <a:cs typeface="Cambria"/>
                <a:sym typeface="Cambria"/>
              </a:rPr>
              <a:t>Must be a United States citizen.</a:t>
            </a:r>
            <a:endParaRPr dirty="0"/>
          </a:p>
          <a:p>
            <a:pPr marL="257168">
              <a:lnSpc>
                <a:spcPct val="80000"/>
              </a:lnSpc>
              <a:spcBef>
                <a:spcPts val="450"/>
              </a:spcBef>
              <a:buSzPts val="3000"/>
            </a:pPr>
            <a:r>
              <a:rPr lang="en-US" sz="2250" dirty="0">
                <a:ea typeface="Cambria"/>
                <a:cs typeface="Cambria"/>
                <a:sym typeface="Cambria"/>
              </a:rPr>
              <a:t>Have completed at minimum 1 year Algebra 1.</a:t>
            </a:r>
            <a:endParaRPr dirty="0"/>
          </a:p>
          <a:p>
            <a:pPr marL="257168">
              <a:lnSpc>
                <a:spcPct val="80000"/>
              </a:lnSpc>
              <a:spcBef>
                <a:spcPts val="450"/>
              </a:spcBef>
              <a:buSzPts val="3000"/>
            </a:pPr>
            <a:r>
              <a:rPr lang="en-US" sz="2250" dirty="0">
                <a:ea typeface="Cambria"/>
                <a:cs typeface="Cambria"/>
                <a:sym typeface="Cambria"/>
              </a:rPr>
              <a:t>Good grades in Math and Science.</a:t>
            </a:r>
            <a:endParaRPr dirty="0"/>
          </a:p>
          <a:p>
            <a:pPr marL="257168">
              <a:lnSpc>
                <a:spcPct val="80000"/>
              </a:lnSpc>
              <a:spcBef>
                <a:spcPts val="450"/>
              </a:spcBef>
              <a:buSzPts val="3000"/>
            </a:pPr>
            <a:r>
              <a:rPr lang="en-US" sz="2250" dirty="0">
                <a:ea typeface="Cambria"/>
                <a:cs typeface="Cambria"/>
                <a:sym typeface="Cambria"/>
              </a:rPr>
              <a:t>Limited civil involvement.</a:t>
            </a:r>
            <a:endParaRPr dirty="0"/>
          </a:p>
          <a:p>
            <a:pPr marL="257168">
              <a:lnSpc>
                <a:spcPct val="80000"/>
              </a:lnSpc>
              <a:spcBef>
                <a:spcPts val="450"/>
              </a:spcBef>
              <a:buSzPts val="3000"/>
            </a:pPr>
            <a:r>
              <a:rPr lang="en-US" sz="2250" dirty="0">
                <a:ea typeface="Cambria"/>
                <a:cs typeface="Cambria"/>
                <a:sym typeface="Cambria"/>
              </a:rPr>
              <a:t>Limited financial issues.</a:t>
            </a:r>
            <a:endParaRPr dirty="0"/>
          </a:p>
          <a:p>
            <a:pPr marL="257168">
              <a:lnSpc>
                <a:spcPct val="80000"/>
              </a:lnSpc>
              <a:spcBef>
                <a:spcPts val="450"/>
              </a:spcBef>
              <a:buSzPts val="3000"/>
            </a:pPr>
            <a:r>
              <a:rPr lang="en-US" sz="2250" dirty="0">
                <a:ea typeface="Cambria"/>
                <a:cs typeface="Cambria"/>
                <a:sym typeface="Cambria"/>
              </a:rPr>
              <a:t>Score very well on the ASVAB.</a:t>
            </a:r>
            <a:endParaRPr dirty="0"/>
          </a:p>
          <a:p>
            <a:pPr marL="257168">
              <a:lnSpc>
                <a:spcPct val="80000"/>
              </a:lnSpc>
              <a:spcBef>
                <a:spcPts val="450"/>
              </a:spcBef>
              <a:buSzPts val="3000"/>
            </a:pPr>
            <a:r>
              <a:rPr lang="en-US" sz="2250" dirty="0">
                <a:ea typeface="Cambria"/>
                <a:cs typeface="Cambria"/>
                <a:sym typeface="Cambria"/>
              </a:rPr>
              <a:t>Pass a complete medical physical with no color blindness.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a:spLocks noGrp="1"/>
          </p:cNvSpPr>
          <p:nvPr>
            <p:ph type="title"/>
          </p:nvPr>
        </p:nvSpPr>
        <p:spPr>
          <a:xfrm>
            <a:off x="457200" y="1063229"/>
            <a:ext cx="8229600" cy="857250"/>
          </a:xfrm>
          <a:prstGeom prst="rect">
            <a:avLst/>
          </a:prstGeom>
          <a:noFill/>
          <a:ln>
            <a:noFill/>
          </a:ln>
        </p:spPr>
        <p:txBody>
          <a:bodyPr spcFirstLastPara="1" wrap="square" lIns="68569" tIns="34275" rIns="68569" bIns="34275" anchor="ctr" anchorCtr="0">
            <a:noAutofit/>
          </a:bodyPr>
          <a:lstStyle/>
          <a:p>
            <a:r>
              <a:rPr lang="en-US" sz="3000" b="1">
                <a:ea typeface="Cambria"/>
                <a:cs typeface="Cambria"/>
                <a:sym typeface="Cambria"/>
              </a:rPr>
              <a:t>Navy Nuclear Power Program</a:t>
            </a:r>
            <a:endParaRPr/>
          </a:p>
        </p:txBody>
      </p:sp>
      <p:sp>
        <p:nvSpPr>
          <p:cNvPr id="301" name="Google Shape;301;p44"/>
          <p:cNvSpPr txBox="1">
            <a:spLocks noGrp="1"/>
          </p:cNvSpPr>
          <p:nvPr>
            <p:ph idx="1"/>
          </p:nvPr>
        </p:nvSpPr>
        <p:spPr>
          <a:xfrm>
            <a:off x="457200" y="2057401"/>
            <a:ext cx="8229600" cy="3394472"/>
          </a:xfrm>
          <a:prstGeom prst="rect">
            <a:avLst/>
          </a:prstGeom>
          <a:noFill/>
          <a:ln>
            <a:noFill/>
          </a:ln>
        </p:spPr>
        <p:txBody>
          <a:bodyPr spcFirstLastPara="1" wrap="square" lIns="68569" tIns="34275" rIns="68569" bIns="34275" anchor="t" anchorCtr="0">
            <a:noAutofit/>
          </a:bodyPr>
          <a:lstStyle/>
          <a:p>
            <a:pPr marL="257168">
              <a:spcBef>
                <a:spcPts val="0"/>
              </a:spcBef>
              <a:buSzPts val="2400"/>
            </a:pPr>
            <a:r>
              <a:rPr lang="en-US" sz="1800" b="1">
                <a:ea typeface="Cambria"/>
                <a:cs typeface="Cambria"/>
                <a:sym typeface="Cambria"/>
              </a:rPr>
              <a:t>Enter at a pay grade of E-3  - two pay grades higher than everyone else coming in.</a:t>
            </a:r>
            <a:endParaRPr/>
          </a:p>
          <a:p>
            <a:pPr marL="257168">
              <a:spcBef>
                <a:spcPts val="360"/>
              </a:spcBef>
              <a:buSzPts val="2400"/>
            </a:pPr>
            <a:r>
              <a:rPr lang="en-US" sz="1800" b="1">
                <a:ea typeface="Cambria"/>
                <a:cs typeface="Cambria"/>
                <a:sym typeface="Cambria"/>
              </a:rPr>
              <a:t>Currently has a $38,000.00 sign on bonus with re-enlistment bonuses of up to $100,000.00 (can be done multiple times)</a:t>
            </a:r>
            <a:endParaRPr/>
          </a:p>
          <a:p>
            <a:pPr marL="257168">
              <a:spcBef>
                <a:spcPts val="360"/>
              </a:spcBef>
              <a:buSzPts val="2400"/>
            </a:pPr>
            <a:r>
              <a:rPr lang="en-US" sz="1800" b="1">
                <a:ea typeface="Cambria"/>
                <a:cs typeface="Cambria"/>
                <a:sym typeface="Cambria"/>
              </a:rPr>
              <a:t>Paid to go to school rather than paying to go to school.</a:t>
            </a:r>
            <a:endParaRPr/>
          </a:p>
          <a:p>
            <a:pPr marL="257168">
              <a:spcBef>
                <a:spcPts val="360"/>
              </a:spcBef>
              <a:buSzPts val="2400"/>
            </a:pPr>
            <a:r>
              <a:rPr lang="en-US" sz="1800" b="1">
                <a:ea typeface="Cambria"/>
                <a:cs typeface="Cambria"/>
                <a:sym typeface="Cambria"/>
              </a:rPr>
              <a:t>Upon graduation from Nuclear Field “A” School you are advanced to paygrade of E-4.</a:t>
            </a:r>
            <a:endParaRPr/>
          </a:p>
          <a:p>
            <a:pPr marL="257168">
              <a:spcBef>
                <a:spcPts val="360"/>
              </a:spcBef>
              <a:buSzPts val="2400"/>
            </a:pPr>
            <a:r>
              <a:rPr lang="en-US" sz="1800" b="1">
                <a:ea typeface="Cambria"/>
                <a:cs typeface="Cambria"/>
                <a:sym typeface="Cambria"/>
              </a:rPr>
              <a:t>Receive 70-90 ACE accredited college credits for completion of training.</a:t>
            </a:r>
            <a:endParaRPr/>
          </a:p>
          <a:p>
            <a:pPr marL="257168">
              <a:spcBef>
                <a:spcPts val="360"/>
              </a:spcBef>
              <a:buSzPts val="2400"/>
            </a:pPr>
            <a:r>
              <a:rPr lang="en-US" sz="1800" b="1">
                <a:ea typeface="Cambria"/>
                <a:cs typeface="Cambria"/>
                <a:sym typeface="Cambria"/>
              </a:rPr>
              <a:t>College degree completely paid for using TA or GI Bill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txBox="1">
            <a:spLocks noGrp="1"/>
          </p:cNvSpPr>
          <p:nvPr>
            <p:ph type="title"/>
          </p:nvPr>
        </p:nvSpPr>
        <p:spPr>
          <a:xfrm>
            <a:off x="628650" y="1131094"/>
            <a:ext cx="7886700" cy="994172"/>
          </a:xfrm>
          <a:prstGeom prst="rect">
            <a:avLst/>
          </a:prstGeom>
          <a:noFill/>
          <a:ln>
            <a:noFill/>
          </a:ln>
        </p:spPr>
        <p:txBody>
          <a:bodyPr spcFirstLastPara="1" wrap="square" lIns="68569" tIns="34275" rIns="68569" bIns="34275" anchor="ctr" anchorCtr="0">
            <a:noAutofit/>
          </a:bodyPr>
          <a:lstStyle/>
          <a:p>
            <a:pPr>
              <a:buSzPts val="4400"/>
            </a:pPr>
            <a:r>
              <a:rPr lang="en-US"/>
              <a:t>Why Are We Interested In Nuclear Power?</a:t>
            </a:r>
            <a:endParaRPr/>
          </a:p>
        </p:txBody>
      </p:sp>
      <p:sp>
        <p:nvSpPr>
          <p:cNvPr id="308" name="Google Shape;308;p45"/>
          <p:cNvSpPr txBox="1">
            <a:spLocks noGrp="1"/>
          </p:cNvSpPr>
          <p:nvPr>
            <p:ph idx="1"/>
          </p:nvPr>
        </p:nvSpPr>
        <p:spPr>
          <a:xfrm>
            <a:off x="0" y="2040789"/>
            <a:ext cx="5093494" cy="3263504"/>
          </a:xfrm>
          <a:prstGeom prst="rect">
            <a:avLst/>
          </a:prstGeom>
          <a:noFill/>
          <a:ln>
            <a:noFill/>
          </a:ln>
        </p:spPr>
        <p:txBody>
          <a:bodyPr spcFirstLastPara="1" wrap="square" lIns="68569" tIns="34275" rIns="68569" bIns="34275" anchor="t" anchorCtr="0">
            <a:noAutofit/>
          </a:bodyPr>
          <a:lstStyle/>
          <a:p>
            <a:pPr marL="171446" indent="-171446">
              <a:lnSpc>
                <a:spcPct val="70000"/>
              </a:lnSpc>
              <a:spcBef>
                <a:spcPts val="0"/>
              </a:spcBef>
              <a:buSzPts val="2590"/>
            </a:pPr>
            <a:r>
              <a:rPr lang="en-US" sz="1943" b="1">
                <a:ea typeface="Lustria"/>
                <a:cs typeface="Lustria"/>
                <a:sym typeface="Lustria"/>
              </a:rPr>
              <a:t>There is a </a:t>
            </a:r>
            <a:r>
              <a:rPr lang="en-US" sz="1943" b="1" u="sng">
                <a:ea typeface="Lustria"/>
                <a:cs typeface="Lustria"/>
                <a:sym typeface="Lustria"/>
              </a:rPr>
              <a:t>LOT</a:t>
            </a:r>
            <a:r>
              <a:rPr lang="en-US" sz="1943" b="1">
                <a:ea typeface="Lustria"/>
                <a:cs typeface="Lustria"/>
                <a:sym typeface="Lustria"/>
              </a:rPr>
              <a:t> of energy contained in atoms! </a:t>
            </a:r>
            <a:endParaRPr/>
          </a:p>
          <a:p>
            <a:pPr marL="514337" lvl="1" indent="-65721">
              <a:lnSpc>
                <a:spcPct val="70000"/>
              </a:lnSpc>
              <a:buSzPts val="2220"/>
              <a:buNone/>
            </a:pPr>
            <a:endParaRPr sz="1665" b="1">
              <a:ea typeface="Lustria"/>
              <a:cs typeface="Lustria"/>
              <a:sym typeface="Lustria"/>
            </a:endParaRPr>
          </a:p>
          <a:p>
            <a:pPr marL="514337" lvl="1" indent="-171446">
              <a:lnSpc>
                <a:spcPct val="70000"/>
              </a:lnSpc>
              <a:buSzPts val="2220"/>
            </a:pPr>
            <a:r>
              <a:rPr lang="en-US" sz="1665" b="1">
                <a:ea typeface="Lustria"/>
                <a:cs typeface="Lustria"/>
                <a:sym typeface="Lustria"/>
              </a:rPr>
              <a:t>Fissioning 1 gram of Uranium-235 produces </a:t>
            </a:r>
            <a:br>
              <a:rPr lang="en-US" sz="1665" b="1">
                <a:ea typeface="Lustria"/>
                <a:cs typeface="Lustria"/>
                <a:sym typeface="Lustria"/>
              </a:rPr>
            </a:br>
            <a:r>
              <a:rPr lang="en-US" sz="1665" b="1">
                <a:ea typeface="Lustria"/>
                <a:cs typeface="Lustria"/>
                <a:sym typeface="Lustria"/>
              </a:rPr>
              <a:t>24,000 kW-hr of energy.</a:t>
            </a:r>
            <a:endParaRPr/>
          </a:p>
          <a:p>
            <a:pPr marL="857228" lvl="2" indent="-171446">
              <a:lnSpc>
                <a:spcPct val="70000"/>
              </a:lnSpc>
              <a:buSzPts val="1850"/>
            </a:pPr>
            <a:r>
              <a:rPr lang="en-US" sz="1388" b="1">
                <a:ea typeface="Lustria"/>
                <a:cs typeface="Lustria"/>
                <a:sym typeface="Lustria"/>
              </a:rPr>
              <a:t>This is the same as burning 3 tons of coal, </a:t>
            </a:r>
            <a:br>
              <a:rPr lang="en-US" sz="1388" b="1">
                <a:ea typeface="Lustria"/>
                <a:cs typeface="Lustria"/>
                <a:sym typeface="Lustria"/>
              </a:rPr>
            </a:br>
            <a:r>
              <a:rPr lang="en-US" sz="1388" b="1">
                <a:ea typeface="Lustria"/>
                <a:cs typeface="Lustria"/>
                <a:sym typeface="Lustria"/>
              </a:rPr>
              <a:t>or 12 barrels of oil (378 gal),</a:t>
            </a:r>
            <a:br>
              <a:rPr lang="en-US" sz="1388" b="1">
                <a:ea typeface="Lustria"/>
                <a:cs typeface="Lustria"/>
                <a:sym typeface="Lustria"/>
              </a:rPr>
            </a:br>
            <a:r>
              <a:rPr lang="en-US" sz="1388" b="1">
                <a:ea typeface="Lustria"/>
                <a:cs typeface="Lustria"/>
                <a:sym typeface="Lustria"/>
              </a:rPr>
              <a:t>or 50,000 ft</a:t>
            </a:r>
            <a:r>
              <a:rPr lang="en-US" sz="1388" b="1" baseline="30000">
                <a:ea typeface="Lustria"/>
                <a:cs typeface="Lustria"/>
                <a:sym typeface="Lustria"/>
              </a:rPr>
              <a:t>3</a:t>
            </a:r>
            <a:r>
              <a:rPr lang="en-US" sz="1388" b="1">
                <a:ea typeface="Lustria"/>
                <a:cs typeface="Lustria"/>
                <a:sym typeface="Lustria"/>
              </a:rPr>
              <a:t> of natural gas</a:t>
            </a:r>
            <a:endParaRPr sz="1388" b="1">
              <a:ea typeface="Lustria"/>
              <a:cs typeface="Lustria"/>
              <a:sym typeface="Lustria"/>
            </a:endParaRPr>
          </a:p>
          <a:p>
            <a:pPr marL="171446" indent="-48100">
              <a:lnSpc>
                <a:spcPct val="70000"/>
              </a:lnSpc>
              <a:buSzPts val="2590"/>
              <a:buNone/>
            </a:pPr>
            <a:endParaRPr sz="1943" b="1">
              <a:ea typeface="Lustria"/>
              <a:cs typeface="Lustria"/>
              <a:sym typeface="Lustria"/>
            </a:endParaRPr>
          </a:p>
          <a:p>
            <a:pPr marL="514337" lvl="1" indent="-171446">
              <a:lnSpc>
                <a:spcPct val="70000"/>
              </a:lnSpc>
              <a:buSzPts val="2220"/>
            </a:pPr>
            <a:r>
              <a:rPr lang="en-US" sz="1665" b="1">
                <a:ea typeface="Lustria"/>
                <a:cs typeface="Lustria"/>
                <a:sym typeface="Lustria"/>
              </a:rPr>
              <a:t>How long can 1 lb. of Coal light a 100 watt light bulb?</a:t>
            </a:r>
            <a:endParaRPr/>
          </a:p>
          <a:p>
            <a:pPr marL="857228" lvl="2" indent="-171446">
              <a:lnSpc>
                <a:spcPct val="70000"/>
              </a:lnSpc>
              <a:buSzPts val="1850"/>
            </a:pPr>
            <a:r>
              <a:rPr lang="en-US" sz="1388" b="1">
                <a:ea typeface="Lustria"/>
                <a:cs typeface="Lustria"/>
                <a:sym typeface="Lustria"/>
              </a:rPr>
              <a:t>Approximately 9 hours</a:t>
            </a:r>
            <a:endParaRPr/>
          </a:p>
          <a:p>
            <a:pPr marL="857228" lvl="2" indent="-83342">
              <a:lnSpc>
                <a:spcPct val="70000"/>
              </a:lnSpc>
              <a:buSzPts val="1850"/>
              <a:buNone/>
            </a:pPr>
            <a:endParaRPr sz="1388" b="1">
              <a:ea typeface="Lustria"/>
              <a:cs typeface="Lustria"/>
              <a:sym typeface="Lustria"/>
            </a:endParaRPr>
          </a:p>
          <a:p>
            <a:pPr marL="514337" lvl="1" indent="-171446">
              <a:lnSpc>
                <a:spcPct val="70000"/>
              </a:lnSpc>
              <a:buSzPts val="2220"/>
            </a:pPr>
            <a:r>
              <a:rPr lang="en-US" sz="1665" b="1">
                <a:ea typeface="Lustria"/>
                <a:cs typeface="Lustria"/>
                <a:sym typeface="Lustria"/>
              </a:rPr>
              <a:t>How long can 1 lb. of Uranium light the same bulb?</a:t>
            </a:r>
            <a:endParaRPr/>
          </a:p>
          <a:p>
            <a:pPr marL="857228" lvl="2" indent="-171446">
              <a:lnSpc>
                <a:spcPct val="70000"/>
              </a:lnSpc>
              <a:buSzPts val="1850"/>
            </a:pPr>
            <a:r>
              <a:rPr lang="en-US" sz="1388" b="1">
                <a:ea typeface="Lustria"/>
                <a:cs typeface="Lustria"/>
                <a:sym typeface="Lustria"/>
              </a:rPr>
              <a:t>3000 years!!!</a:t>
            </a:r>
            <a:endParaRPr/>
          </a:p>
          <a:p>
            <a:pPr marL="514337" lvl="1" indent="-65721">
              <a:lnSpc>
                <a:spcPct val="70000"/>
              </a:lnSpc>
              <a:buSzPts val="2220"/>
              <a:buNone/>
            </a:pPr>
            <a:endParaRPr sz="1665"/>
          </a:p>
          <a:p>
            <a:pPr marL="514337" lvl="1" indent="-65721">
              <a:lnSpc>
                <a:spcPct val="70000"/>
              </a:lnSpc>
              <a:buSzPts val="2220"/>
              <a:buNone/>
            </a:pPr>
            <a:endParaRPr sz="1665"/>
          </a:p>
          <a:p>
            <a:pPr marL="514337" lvl="1" indent="-65721">
              <a:lnSpc>
                <a:spcPct val="70000"/>
              </a:lnSpc>
              <a:buSzPts val="2220"/>
              <a:buNone/>
            </a:pPr>
            <a:endParaRPr sz="1665"/>
          </a:p>
          <a:p>
            <a:pPr marL="514337" lvl="1" indent="-65721">
              <a:lnSpc>
                <a:spcPct val="70000"/>
              </a:lnSpc>
              <a:buSzPts val="2220"/>
              <a:buNone/>
            </a:pPr>
            <a:endParaRPr sz="1665"/>
          </a:p>
        </p:txBody>
      </p:sp>
      <p:sp>
        <p:nvSpPr>
          <p:cNvPr id="309" name="Google Shape;309;p45"/>
          <p:cNvSpPr txBox="1">
            <a:spLocks noGrp="1"/>
          </p:cNvSpPr>
          <p:nvPr>
            <p:ph type="sldNum" idx="4294967295"/>
          </p:nvPr>
        </p:nvSpPr>
        <p:spPr>
          <a:xfrm>
            <a:off x="7086600" y="5624513"/>
            <a:ext cx="2057400" cy="274637"/>
          </a:xfrm>
          <a:prstGeom prst="rect">
            <a:avLst/>
          </a:prstGeom>
          <a:noFill/>
          <a:ln>
            <a:noFill/>
          </a:ln>
        </p:spPr>
        <p:txBody>
          <a:bodyPr spcFirstLastPara="1" wrap="square" lIns="68569" tIns="34275" rIns="68569" bIns="34275" anchor="ctr" anchorCtr="0">
            <a:noAutofit/>
          </a:bodyPr>
          <a:lstStyle/>
          <a:p>
            <a:fld id="{00000000-1234-1234-1234-123412341234}" type="slidenum">
              <a:rPr lang="en-US">
                <a:latin typeface="Rockwell" panose="02060603020205020403" pitchFamily="18" charset="0"/>
              </a:rPr>
              <a:pPr/>
              <a:t>4</a:t>
            </a:fld>
            <a:endParaRPr>
              <a:latin typeface="Rockwell" panose="02060603020205020403" pitchFamily="18" charset="0"/>
            </a:endParaRPr>
          </a:p>
        </p:txBody>
      </p:sp>
      <p:pic>
        <p:nvPicPr>
          <p:cNvPr id="310" name="Google Shape;310;p45" descr="https://planetforwardgw.files.wordpress.com/2011/10/carbon_smart_1.jpg"/>
          <p:cNvPicPr preferRelativeResize="0"/>
          <p:nvPr/>
        </p:nvPicPr>
        <p:blipFill rotWithShape="1">
          <a:blip r:embed="rId3">
            <a:alphaModFix/>
          </a:blip>
          <a:srcRect/>
          <a:stretch/>
        </p:blipFill>
        <p:spPr>
          <a:xfrm flipH="1">
            <a:off x="7405396" y="1834995"/>
            <a:ext cx="1738604" cy="2209276"/>
          </a:xfrm>
          <a:prstGeom prst="rect">
            <a:avLst/>
          </a:prstGeom>
          <a:noFill/>
          <a:ln>
            <a:noFill/>
          </a:ln>
        </p:spPr>
      </p:pic>
      <p:pic>
        <p:nvPicPr>
          <p:cNvPr id="311" name="Google Shape;311;p45" descr="A screenshot of a cell phone&#10;&#10;Description generated with very high confidence"/>
          <p:cNvPicPr preferRelativeResize="0"/>
          <p:nvPr/>
        </p:nvPicPr>
        <p:blipFill rotWithShape="1">
          <a:blip r:embed="rId4">
            <a:alphaModFix/>
          </a:blip>
          <a:srcRect t="5437" r="-3" b="-3"/>
          <a:stretch/>
        </p:blipFill>
        <p:spPr>
          <a:xfrm>
            <a:off x="5150815" y="3810335"/>
            <a:ext cx="3526262" cy="1875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6"/>
          <p:cNvSpPr txBox="1">
            <a:spLocks noGrp="1"/>
          </p:cNvSpPr>
          <p:nvPr>
            <p:ph type="title"/>
          </p:nvPr>
        </p:nvSpPr>
        <p:spPr>
          <a:xfrm>
            <a:off x="628650" y="1131094"/>
            <a:ext cx="7886700" cy="994172"/>
          </a:xfrm>
          <a:prstGeom prst="rect">
            <a:avLst/>
          </a:prstGeom>
          <a:noFill/>
          <a:ln>
            <a:noFill/>
          </a:ln>
        </p:spPr>
        <p:txBody>
          <a:bodyPr spcFirstLastPara="1" wrap="square" lIns="68569" tIns="34275" rIns="68569" bIns="34275" anchor="ctr" anchorCtr="0">
            <a:noAutofit/>
          </a:bodyPr>
          <a:lstStyle/>
          <a:p>
            <a:pPr>
              <a:buSzPts val="4400"/>
            </a:pPr>
            <a:r>
              <a:rPr lang="en-US"/>
              <a:t>How Does a Nuclear Reactor Create Electricity?</a:t>
            </a:r>
            <a:endParaRPr/>
          </a:p>
        </p:txBody>
      </p:sp>
      <p:sp>
        <p:nvSpPr>
          <p:cNvPr id="317" name="Google Shape;317;p46"/>
          <p:cNvSpPr txBox="1">
            <a:spLocks noGrp="1"/>
          </p:cNvSpPr>
          <p:nvPr>
            <p:ph idx="1"/>
          </p:nvPr>
        </p:nvSpPr>
        <p:spPr>
          <a:xfrm>
            <a:off x="628650" y="2226469"/>
            <a:ext cx="7886700" cy="3263504"/>
          </a:xfrm>
          <a:prstGeom prst="rect">
            <a:avLst/>
          </a:prstGeom>
          <a:noFill/>
          <a:ln>
            <a:noFill/>
          </a:ln>
        </p:spPr>
        <p:txBody>
          <a:bodyPr spcFirstLastPara="1" wrap="square" lIns="68569" tIns="34275" rIns="68569" bIns="34275" anchor="t" anchorCtr="0">
            <a:noAutofit/>
          </a:bodyPr>
          <a:lstStyle/>
          <a:p>
            <a:pPr marL="171446" indent="-171446">
              <a:spcBef>
                <a:spcPts val="0"/>
              </a:spcBef>
              <a:buClr>
                <a:srgbClr val="0070C0"/>
              </a:buClr>
              <a:buSzPts val="2800"/>
            </a:pPr>
            <a:r>
              <a:rPr lang="en-US"/>
              <a:t>Boil Water!</a:t>
            </a:r>
            <a:endParaRPr/>
          </a:p>
          <a:p>
            <a:pPr lvl="1" indent="-342892">
              <a:buSzPts val="2400"/>
              <a:buFont typeface="Calibri"/>
              <a:buAutoNum type="arabicPeriod"/>
            </a:pPr>
            <a:r>
              <a:rPr lang="en-US"/>
              <a:t>Produce heat (via fission)</a:t>
            </a:r>
            <a:endParaRPr/>
          </a:p>
          <a:p>
            <a:pPr lvl="1" indent="-342892">
              <a:buSzPts val="2400"/>
              <a:buFont typeface="Calibri"/>
              <a:buAutoNum type="arabicPeriod"/>
            </a:pPr>
            <a:r>
              <a:rPr lang="en-US"/>
              <a:t>Use heat to boil water into steam</a:t>
            </a:r>
            <a:endParaRPr/>
          </a:p>
          <a:p>
            <a:pPr lvl="1" indent="-342892">
              <a:buSzPts val="2400"/>
              <a:buFont typeface="Calibri"/>
              <a:buAutoNum type="arabicPeriod"/>
            </a:pPr>
            <a:r>
              <a:rPr lang="en-US"/>
              <a:t>Use steam to turn a turbine-generator</a:t>
            </a:r>
            <a:endParaRPr/>
          </a:p>
        </p:txBody>
      </p:sp>
      <p:sp>
        <p:nvSpPr>
          <p:cNvPr id="318" name="Google Shape;318;p46"/>
          <p:cNvSpPr txBox="1">
            <a:spLocks noGrp="1"/>
          </p:cNvSpPr>
          <p:nvPr>
            <p:ph type="sldNum" idx="4294967295"/>
          </p:nvPr>
        </p:nvSpPr>
        <p:spPr>
          <a:xfrm>
            <a:off x="7086600" y="5624513"/>
            <a:ext cx="2057400" cy="274637"/>
          </a:xfrm>
          <a:prstGeom prst="rect">
            <a:avLst/>
          </a:prstGeom>
          <a:noFill/>
          <a:ln>
            <a:noFill/>
          </a:ln>
        </p:spPr>
        <p:txBody>
          <a:bodyPr spcFirstLastPara="1" wrap="square" lIns="68569" tIns="34275" rIns="68569" bIns="34275" anchor="ctr" anchorCtr="0">
            <a:noAutofit/>
          </a:bodyPr>
          <a:lstStyle/>
          <a:p>
            <a:fld id="{00000000-1234-1234-1234-123412341234}" type="slidenum">
              <a:rPr lang="en-US">
                <a:solidFill>
                  <a:schemeClr val="tx1"/>
                </a:solidFill>
                <a:latin typeface="Rockwell" panose="02060603020205020403" pitchFamily="18" charset="0"/>
              </a:rPr>
              <a:pPr/>
              <a:t>5</a:t>
            </a:fld>
            <a:endParaRPr>
              <a:solidFill>
                <a:schemeClr val="tx1"/>
              </a:solidFill>
              <a:latin typeface="Rockwell" panose="02060603020205020403" pitchFamily="18" charset="0"/>
            </a:endParaRPr>
          </a:p>
        </p:txBody>
      </p:sp>
      <p:sp>
        <p:nvSpPr>
          <p:cNvPr id="319" name="Google Shape;319;p46"/>
          <p:cNvSpPr/>
          <p:nvPr/>
        </p:nvSpPr>
        <p:spPr>
          <a:xfrm>
            <a:off x="1996529" y="3602601"/>
            <a:ext cx="4800600" cy="2295757"/>
          </a:xfrm>
          <a:prstGeom prst="rect">
            <a:avLst/>
          </a:prstGeom>
          <a:noFill/>
          <a:ln>
            <a:noFill/>
          </a:ln>
        </p:spPr>
        <p:txBody>
          <a:bodyPr spcFirstLastPara="1" wrap="square" lIns="68569" tIns="34275" rIns="68569" bIns="34275" anchor="ctr" anchorCtr="1">
            <a:noAutofit/>
          </a:bodyPr>
          <a:lstStyle/>
          <a:p>
            <a:pPr marL="457189" indent="-457189">
              <a:buClr>
                <a:schemeClr val="dk1"/>
              </a:buClr>
              <a:buSzPts val="2800"/>
            </a:pPr>
            <a:r>
              <a:rPr lang="en-US" sz="2100">
                <a:solidFill>
                  <a:schemeClr val="tx1"/>
                </a:solidFill>
                <a:latin typeface="Rockwell" panose="02060603020205020403" pitchFamily="18" charset="0"/>
              </a:rPr>
              <a:t>This is the </a:t>
            </a:r>
            <a:r>
              <a:rPr lang="en-US" sz="2100" u="sng">
                <a:solidFill>
                  <a:schemeClr val="tx1"/>
                </a:solidFill>
                <a:latin typeface="Rockwell" panose="02060603020205020403" pitchFamily="18" charset="0"/>
              </a:rPr>
              <a:t>same</a:t>
            </a:r>
            <a:r>
              <a:rPr lang="en-US" sz="2100">
                <a:solidFill>
                  <a:schemeClr val="tx1"/>
                </a:solidFill>
                <a:latin typeface="Rockwell" panose="02060603020205020403" pitchFamily="18" charset="0"/>
              </a:rPr>
              <a:t> as:</a:t>
            </a:r>
            <a:endParaRPr sz="1050">
              <a:solidFill>
                <a:schemeClr val="tx1"/>
              </a:solidFill>
              <a:latin typeface="Rockwell" panose="02060603020205020403" pitchFamily="18" charset="0"/>
            </a:endParaRPr>
          </a:p>
          <a:p>
            <a:pPr marL="457189" indent="-457189">
              <a:spcBef>
                <a:spcPts val="420"/>
              </a:spcBef>
              <a:buClr>
                <a:schemeClr val="dk1"/>
              </a:buClr>
              <a:buSzPts val="2800"/>
              <a:buFont typeface="Arial"/>
              <a:buChar char="•"/>
            </a:pPr>
            <a:r>
              <a:rPr lang="en-US" sz="2100">
                <a:solidFill>
                  <a:schemeClr val="tx1"/>
                </a:solidFill>
                <a:latin typeface="Rockwell" panose="02060603020205020403" pitchFamily="18" charset="0"/>
              </a:rPr>
              <a:t>Solar thermal plants</a:t>
            </a:r>
            <a:endParaRPr sz="1050">
              <a:solidFill>
                <a:schemeClr val="tx1"/>
              </a:solidFill>
              <a:latin typeface="Rockwell" panose="02060603020205020403" pitchFamily="18" charset="0"/>
            </a:endParaRPr>
          </a:p>
          <a:p>
            <a:pPr marL="457189" indent="-457189">
              <a:spcBef>
                <a:spcPts val="420"/>
              </a:spcBef>
              <a:buClr>
                <a:schemeClr val="dk1"/>
              </a:buClr>
              <a:buSzPts val="2800"/>
              <a:buFont typeface="Arial"/>
              <a:buChar char="•"/>
            </a:pPr>
            <a:r>
              <a:rPr lang="en-US" sz="2100">
                <a:solidFill>
                  <a:schemeClr val="tx1"/>
                </a:solidFill>
                <a:latin typeface="Rockwell" panose="02060603020205020403" pitchFamily="18" charset="0"/>
              </a:rPr>
              <a:t>Natural gas plants</a:t>
            </a:r>
            <a:endParaRPr sz="1050">
              <a:solidFill>
                <a:schemeClr val="tx1"/>
              </a:solidFill>
              <a:latin typeface="Rockwell" panose="02060603020205020403" pitchFamily="18" charset="0"/>
            </a:endParaRPr>
          </a:p>
          <a:p>
            <a:pPr marL="457189" indent="-457189">
              <a:spcBef>
                <a:spcPts val="420"/>
              </a:spcBef>
              <a:buClr>
                <a:schemeClr val="dk1"/>
              </a:buClr>
              <a:buSzPts val="2800"/>
              <a:buFont typeface="Arial"/>
              <a:buChar char="•"/>
            </a:pPr>
            <a:r>
              <a:rPr lang="en-US" sz="2100">
                <a:solidFill>
                  <a:schemeClr val="tx1"/>
                </a:solidFill>
                <a:latin typeface="Rockwell" panose="02060603020205020403" pitchFamily="18" charset="0"/>
              </a:rPr>
              <a:t>Coal power plants</a:t>
            </a:r>
            <a:endParaRPr sz="1050">
              <a:solidFill>
                <a:schemeClr val="tx1"/>
              </a:solidFill>
              <a:latin typeface="Rockwell" panose="02060603020205020403" pitchFamily="18" charset="0"/>
            </a:endParaRPr>
          </a:p>
          <a:p>
            <a:pPr marL="457189" indent="-457189">
              <a:spcBef>
                <a:spcPts val="420"/>
              </a:spcBef>
              <a:buClr>
                <a:schemeClr val="dk1"/>
              </a:buClr>
              <a:buSzPts val="2800"/>
              <a:buFont typeface="Arial"/>
              <a:buChar char="•"/>
            </a:pPr>
            <a:r>
              <a:rPr lang="en-US" sz="2100">
                <a:solidFill>
                  <a:schemeClr val="tx1"/>
                </a:solidFill>
                <a:latin typeface="Rockwell" panose="02060603020205020403" pitchFamily="18" charset="0"/>
              </a:rPr>
              <a:t>Oil power plants</a:t>
            </a:r>
            <a:endParaRPr sz="1050">
              <a:solidFill>
                <a:schemeClr val="tx1"/>
              </a:solidFill>
              <a:latin typeface="Rockwell" panose="020606030202050204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animEffect transition="in" filter="fade">
                                      <p:cBhvr>
                                        <p:cTn id="7" dur="500"/>
                                        <p:tgtEl>
                                          <p:spTgt spid="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xEl>
                                              <p:pRg st="1" end="1"/>
                                            </p:txEl>
                                          </p:spTgt>
                                        </p:tgtEl>
                                        <p:attrNameLst>
                                          <p:attrName>style.visibility</p:attrName>
                                        </p:attrNameLst>
                                      </p:cBhvr>
                                      <p:to>
                                        <p:strVal val="visible"/>
                                      </p:to>
                                    </p:set>
                                    <p:animEffect transition="in" filter="fade">
                                      <p:cBhvr>
                                        <p:cTn id="12" dur="500"/>
                                        <p:tgtEl>
                                          <p:spTgt spid="3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
                                            <p:txEl>
                                              <p:pRg st="2" end="2"/>
                                            </p:txEl>
                                          </p:spTgt>
                                        </p:tgtEl>
                                        <p:attrNameLst>
                                          <p:attrName>style.visibility</p:attrName>
                                        </p:attrNameLst>
                                      </p:cBhvr>
                                      <p:to>
                                        <p:strVal val="visible"/>
                                      </p:to>
                                    </p:set>
                                    <p:animEffect transition="in" filter="fade">
                                      <p:cBhvr>
                                        <p:cTn id="17" dur="500"/>
                                        <p:tgtEl>
                                          <p:spTgt spid="3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
                                            <p:txEl>
                                              <p:pRg st="3" end="3"/>
                                            </p:txEl>
                                          </p:spTgt>
                                        </p:tgtEl>
                                        <p:attrNameLst>
                                          <p:attrName>style.visibility</p:attrName>
                                        </p:attrNameLst>
                                      </p:cBhvr>
                                      <p:to>
                                        <p:strVal val="visible"/>
                                      </p:to>
                                    </p:set>
                                    <p:animEffect transition="in" filter="fade">
                                      <p:cBhvr>
                                        <p:cTn id="22" dur="500"/>
                                        <p:tgtEl>
                                          <p:spTgt spid="3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9"/>
                                        </p:tgtEl>
                                        <p:attrNameLst>
                                          <p:attrName>style.visibility</p:attrName>
                                        </p:attrNameLst>
                                      </p:cBhvr>
                                      <p:to>
                                        <p:strVal val="visible"/>
                                      </p:to>
                                    </p:set>
                                    <p:animEffect transition="in" filter="fade">
                                      <p:cBhvr>
                                        <p:cTn id="27" dur="10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2" name="Group 1">
            <a:extLst>
              <a:ext uri="{FF2B5EF4-FFF2-40B4-BE49-F238E27FC236}">
                <a16:creationId xmlns:a16="http://schemas.microsoft.com/office/drawing/2014/main" id="{571B609D-4F5C-4AE9-8E5E-5EB5373EFDD7}"/>
              </a:ext>
            </a:extLst>
          </p:cNvPr>
          <p:cNvGrpSpPr/>
          <p:nvPr/>
        </p:nvGrpSpPr>
        <p:grpSpPr>
          <a:xfrm>
            <a:off x="1024880" y="1594099"/>
            <a:ext cx="7408908" cy="4167510"/>
            <a:chOff x="-1" y="857251"/>
            <a:chExt cx="9144004" cy="5143501"/>
          </a:xfrm>
        </p:grpSpPr>
        <p:pic>
          <p:nvPicPr>
            <p:cNvPr id="325" name="Google Shape;325;p47" descr="A picture containing sky, water, outdoor, building&#10;&#10;Description generated with very high confidence"/>
            <p:cNvPicPr preferRelativeResize="0"/>
            <p:nvPr/>
          </p:nvPicPr>
          <p:blipFill rotWithShape="1">
            <a:blip r:embed="rId3">
              <a:alphaModFix/>
            </a:blip>
            <a:srcRect r="16058" b="3"/>
            <a:stretch/>
          </p:blipFill>
          <p:spPr>
            <a:xfrm>
              <a:off x="5975515" y="857251"/>
              <a:ext cx="3168488" cy="2510029"/>
            </a:xfrm>
            <a:custGeom>
              <a:avLst/>
              <a:gdLst/>
              <a:ahLst/>
              <a:cxnLst/>
              <a:rect l="l" t="t" r="r" b="b"/>
              <a:pathLst>
                <a:path w="4224651" h="3346705" extrusionOk="0">
                  <a:moveTo>
                    <a:pt x="1549963" y="0"/>
                  </a:moveTo>
                  <a:lnTo>
                    <a:pt x="1555540" y="0"/>
                  </a:lnTo>
                  <a:lnTo>
                    <a:pt x="2621768" y="0"/>
                  </a:lnTo>
                  <a:lnTo>
                    <a:pt x="4224651" y="0"/>
                  </a:lnTo>
                  <a:lnTo>
                    <a:pt x="4224651" y="3346705"/>
                  </a:lnTo>
                  <a:lnTo>
                    <a:pt x="0" y="3346705"/>
                  </a:lnTo>
                  <a:close/>
                </a:path>
              </a:pathLst>
            </a:custGeom>
            <a:noFill/>
            <a:ln>
              <a:noFill/>
            </a:ln>
          </p:spPr>
        </p:pic>
        <p:pic>
          <p:nvPicPr>
            <p:cNvPr id="326" name="Google Shape;326;p47" descr="A lit up city at night&#10;&#10;Description generated with high confidence"/>
            <p:cNvPicPr preferRelativeResize="0"/>
            <p:nvPr/>
          </p:nvPicPr>
          <p:blipFill rotWithShape="1">
            <a:blip r:embed="rId4">
              <a:alphaModFix/>
            </a:blip>
            <a:srcRect t="34630" r="-2" b="-2"/>
            <a:stretch/>
          </p:blipFill>
          <p:spPr>
            <a:xfrm>
              <a:off x="3370076" y="857434"/>
              <a:ext cx="5773923" cy="2510029"/>
            </a:xfrm>
            <a:custGeom>
              <a:avLst/>
              <a:gdLst/>
              <a:ahLst/>
              <a:cxnLst/>
              <a:rect l="l" t="t" r="r" b="b"/>
              <a:pathLst>
                <a:path w="7698564" h="3346705" extrusionOk="0">
                  <a:moveTo>
                    <a:pt x="1549963" y="0"/>
                  </a:moveTo>
                  <a:lnTo>
                    <a:pt x="1555540" y="0"/>
                  </a:lnTo>
                  <a:lnTo>
                    <a:pt x="2621768" y="0"/>
                  </a:lnTo>
                  <a:lnTo>
                    <a:pt x="4832507" y="0"/>
                  </a:lnTo>
                  <a:lnTo>
                    <a:pt x="3282657" y="3346461"/>
                  </a:lnTo>
                  <a:lnTo>
                    <a:pt x="7698564" y="3346461"/>
                  </a:lnTo>
                  <a:lnTo>
                    <a:pt x="7698564" y="3346705"/>
                  </a:lnTo>
                  <a:lnTo>
                    <a:pt x="0" y="3346705"/>
                  </a:lnTo>
                  <a:close/>
                </a:path>
              </a:pathLst>
            </a:custGeom>
            <a:noFill/>
            <a:ln>
              <a:noFill/>
            </a:ln>
          </p:spPr>
        </p:pic>
        <p:pic>
          <p:nvPicPr>
            <p:cNvPr id="327" name="Google Shape;327;p47" descr="A view of a city&#10;&#10;Description generated with very high confidence"/>
            <p:cNvPicPr preferRelativeResize="0"/>
            <p:nvPr/>
          </p:nvPicPr>
          <p:blipFill rotWithShape="1">
            <a:blip r:embed="rId5">
              <a:alphaModFix/>
            </a:blip>
            <a:srcRect t="23339" r="-3" b="-3"/>
            <a:stretch/>
          </p:blipFill>
          <p:spPr>
            <a:xfrm>
              <a:off x="16" y="857259"/>
              <a:ext cx="4394833" cy="2510021"/>
            </a:xfrm>
            <a:custGeom>
              <a:avLst/>
              <a:gdLst/>
              <a:ahLst/>
              <a:cxnLst/>
              <a:rect l="l" t="t" r="r" b="b"/>
              <a:pathLst>
                <a:path w="5859797" h="3346705" extrusionOk="0">
                  <a:moveTo>
                    <a:pt x="0" y="0"/>
                  </a:moveTo>
                  <a:lnTo>
                    <a:pt x="5859797" y="0"/>
                  </a:lnTo>
                  <a:lnTo>
                    <a:pt x="4309834" y="3346705"/>
                  </a:lnTo>
                  <a:lnTo>
                    <a:pt x="4304257" y="3346705"/>
                  </a:lnTo>
                  <a:lnTo>
                    <a:pt x="3238029" y="3346705"/>
                  </a:lnTo>
                  <a:lnTo>
                    <a:pt x="0" y="3346705"/>
                  </a:lnTo>
                  <a:close/>
                </a:path>
              </a:pathLst>
            </a:custGeom>
            <a:noFill/>
            <a:ln>
              <a:noFill/>
            </a:ln>
          </p:spPr>
        </p:pic>
        <p:pic>
          <p:nvPicPr>
            <p:cNvPr id="328" name="Google Shape;328;p47"/>
            <p:cNvPicPr preferRelativeResize="0"/>
            <p:nvPr/>
          </p:nvPicPr>
          <p:blipFill rotWithShape="1">
            <a:blip r:embed="rId6">
              <a:alphaModFix/>
            </a:blip>
            <a:srcRect t="29101" r="2" b="7424"/>
            <a:stretch/>
          </p:blipFill>
          <p:spPr>
            <a:xfrm>
              <a:off x="4762569" y="3490723"/>
              <a:ext cx="4381433" cy="2510029"/>
            </a:xfrm>
            <a:custGeom>
              <a:avLst/>
              <a:gdLst/>
              <a:ahLst/>
              <a:cxnLst/>
              <a:rect l="l" t="t" r="r" b="b"/>
              <a:pathLst>
                <a:path w="5841911" h="3346705" extrusionOk="0">
                  <a:moveTo>
                    <a:pt x="1549963" y="0"/>
                  </a:moveTo>
                  <a:lnTo>
                    <a:pt x="1555540" y="0"/>
                  </a:lnTo>
                  <a:lnTo>
                    <a:pt x="2621768" y="0"/>
                  </a:lnTo>
                  <a:lnTo>
                    <a:pt x="5841911" y="0"/>
                  </a:lnTo>
                  <a:lnTo>
                    <a:pt x="5841911" y="3346705"/>
                  </a:lnTo>
                  <a:lnTo>
                    <a:pt x="0" y="3346705"/>
                  </a:lnTo>
                  <a:close/>
                </a:path>
              </a:pathLst>
            </a:custGeom>
            <a:noFill/>
            <a:ln>
              <a:noFill/>
            </a:ln>
          </p:spPr>
        </p:pic>
        <p:pic>
          <p:nvPicPr>
            <p:cNvPr id="329" name="Google Shape;329;p47" descr="Clouds in the sky&#10;&#10;Description generated with high confidence"/>
            <p:cNvPicPr preferRelativeResize="0"/>
            <p:nvPr/>
          </p:nvPicPr>
          <p:blipFill rotWithShape="1">
            <a:blip r:embed="rId7">
              <a:alphaModFix/>
            </a:blip>
            <a:srcRect t="28062" r="-2" b="6564"/>
            <a:stretch/>
          </p:blipFill>
          <p:spPr>
            <a:xfrm>
              <a:off x="-1" y="3490722"/>
              <a:ext cx="5773923" cy="2510029"/>
            </a:xfrm>
            <a:custGeom>
              <a:avLst/>
              <a:gdLst/>
              <a:ahLst/>
              <a:cxnLst/>
              <a:rect l="l" t="t" r="r" b="b"/>
              <a:pathLst>
                <a:path w="7698564" h="3346705" extrusionOk="0">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pSp>
        <p:nvGrpSpPr>
          <p:cNvPr id="2" name="Group 1">
            <a:extLst>
              <a:ext uri="{FF2B5EF4-FFF2-40B4-BE49-F238E27FC236}">
                <a16:creationId xmlns:a16="http://schemas.microsoft.com/office/drawing/2014/main" id="{CD0966E4-B4D2-4911-A697-E81396ECA616}"/>
              </a:ext>
            </a:extLst>
          </p:cNvPr>
          <p:cNvGrpSpPr/>
          <p:nvPr/>
        </p:nvGrpSpPr>
        <p:grpSpPr>
          <a:xfrm>
            <a:off x="963720" y="1558586"/>
            <a:ext cx="7629867" cy="4291799"/>
            <a:chOff x="0" y="857250"/>
            <a:chExt cx="9144003" cy="5143500"/>
          </a:xfrm>
        </p:grpSpPr>
        <p:sp>
          <p:nvSpPr>
            <p:cNvPr id="335" name="Google Shape;335;p48"/>
            <p:cNvSpPr/>
            <p:nvPr/>
          </p:nvSpPr>
          <p:spPr>
            <a:xfrm>
              <a:off x="0" y="857250"/>
              <a:ext cx="9144000" cy="5143500"/>
            </a:xfrm>
            <a:prstGeom prst="rect">
              <a:avLst/>
            </a:prstGeom>
            <a:solidFill>
              <a:srgbClr val="149C6F"/>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336" name="Google Shape;336;p48" descr="A large ship in a body of water&#10;&#10;Description generated with very high confidence"/>
            <p:cNvPicPr preferRelativeResize="0"/>
            <p:nvPr/>
          </p:nvPicPr>
          <p:blipFill rotWithShape="1">
            <a:blip r:embed="rId3">
              <a:alphaModFix/>
            </a:blip>
            <a:srcRect t="20450" r="-3" b="17897"/>
            <a:stretch/>
          </p:blipFill>
          <p:spPr>
            <a:xfrm>
              <a:off x="15" y="857258"/>
              <a:ext cx="5411536" cy="2226971"/>
            </a:xfrm>
            <a:custGeom>
              <a:avLst/>
              <a:gdLst/>
              <a:ahLst/>
              <a:cxnLst/>
              <a:rect l="l" t="t" r="r" b="b"/>
              <a:pathLst>
                <a:path w="7215401" h="2969304" extrusionOk="0">
                  <a:moveTo>
                    <a:pt x="0" y="0"/>
                  </a:moveTo>
                  <a:lnTo>
                    <a:pt x="677334" y="0"/>
                  </a:lnTo>
                  <a:lnTo>
                    <a:pt x="1168036" y="0"/>
                  </a:lnTo>
                  <a:lnTo>
                    <a:pt x="1205499" y="0"/>
                  </a:lnTo>
                  <a:lnTo>
                    <a:pt x="1647632" y="0"/>
                  </a:lnTo>
                  <a:lnTo>
                    <a:pt x="7215401" y="0"/>
                  </a:lnTo>
                  <a:lnTo>
                    <a:pt x="5840224" y="2969304"/>
                  </a:lnTo>
                  <a:lnTo>
                    <a:pt x="0" y="2969304"/>
                  </a:lnTo>
                  <a:close/>
                </a:path>
              </a:pathLst>
            </a:custGeom>
            <a:noFill/>
            <a:ln>
              <a:noFill/>
            </a:ln>
          </p:spPr>
        </p:pic>
        <p:pic>
          <p:nvPicPr>
            <p:cNvPr id="337" name="Google Shape;337;p48" descr="A large ship in a body of water with a city in the background&#10;&#10;Description generated with very high confidence"/>
            <p:cNvPicPr preferRelativeResize="0"/>
            <p:nvPr/>
          </p:nvPicPr>
          <p:blipFill rotWithShape="1">
            <a:blip r:embed="rId4">
              <a:alphaModFix/>
            </a:blip>
            <a:srcRect t="8193" r="-3" b="8154"/>
            <a:stretch/>
          </p:blipFill>
          <p:spPr>
            <a:xfrm>
              <a:off x="4216676" y="857258"/>
              <a:ext cx="4927327" cy="2813043"/>
            </a:xfrm>
            <a:custGeom>
              <a:avLst/>
              <a:gdLst/>
              <a:ahLst/>
              <a:cxnLst/>
              <a:rect l="l" t="t" r="r" b="b"/>
              <a:pathLst>
                <a:path w="6569769" h="3750734" extrusionOk="0">
                  <a:moveTo>
                    <a:pt x="1738471" y="0"/>
                  </a:moveTo>
                  <a:lnTo>
                    <a:pt x="6569769" y="0"/>
                  </a:lnTo>
                  <a:lnTo>
                    <a:pt x="6569769" y="3750734"/>
                  </a:lnTo>
                  <a:lnTo>
                    <a:pt x="0" y="3750734"/>
                  </a:lnTo>
                  <a:close/>
                </a:path>
              </a:pathLst>
            </a:custGeom>
            <a:noFill/>
            <a:ln>
              <a:noFill/>
            </a:ln>
          </p:spPr>
        </p:pic>
        <p:pic>
          <p:nvPicPr>
            <p:cNvPr id="338" name="Google Shape;338;p48" descr="A large body of water with a city in the background&#10;&#10;Description generated with very high confidence"/>
            <p:cNvPicPr preferRelativeResize="0"/>
            <p:nvPr/>
          </p:nvPicPr>
          <p:blipFill rotWithShape="1">
            <a:blip r:embed="rId5">
              <a:alphaModFix/>
            </a:blip>
            <a:srcRect t="19033" b="17309"/>
            <a:stretch/>
          </p:blipFill>
          <p:spPr>
            <a:xfrm>
              <a:off x="3136510" y="3773170"/>
              <a:ext cx="6007493" cy="2227580"/>
            </a:xfrm>
            <a:custGeom>
              <a:avLst/>
              <a:gdLst/>
              <a:ahLst/>
              <a:cxnLst/>
              <a:rect l="l" t="t" r="r" b="b"/>
              <a:pathLst>
                <a:path w="8009991" h="2970106" extrusionOk="0">
                  <a:moveTo>
                    <a:pt x="1376648" y="0"/>
                  </a:moveTo>
                  <a:lnTo>
                    <a:pt x="8009991" y="0"/>
                  </a:lnTo>
                  <a:lnTo>
                    <a:pt x="8009991" y="2970106"/>
                  </a:lnTo>
                  <a:lnTo>
                    <a:pt x="0" y="2970106"/>
                  </a:lnTo>
                  <a:close/>
                </a:path>
              </a:pathLst>
            </a:custGeom>
            <a:noFill/>
            <a:ln>
              <a:noFill/>
            </a:ln>
          </p:spPr>
        </p:pic>
        <p:pic>
          <p:nvPicPr>
            <p:cNvPr id="339" name="Google Shape;339;p48" descr="A large ship in a body of water&#10;&#10;Description generated with very high confidence"/>
            <p:cNvPicPr preferRelativeResize="0"/>
            <p:nvPr/>
          </p:nvPicPr>
          <p:blipFill rotWithShape="1">
            <a:blip r:embed="rId6">
              <a:alphaModFix/>
            </a:blip>
            <a:srcRect t="11732" r="1" b="11549"/>
            <a:stretch/>
          </p:blipFill>
          <p:spPr>
            <a:xfrm>
              <a:off x="2" y="3187098"/>
              <a:ext cx="4657165" cy="2813652"/>
            </a:xfrm>
            <a:custGeom>
              <a:avLst/>
              <a:gdLst/>
              <a:ahLst/>
              <a:cxnLst/>
              <a:rect l="l" t="t" r="r" b="b"/>
              <a:pathLst>
                <a:path w="6209553" h="3751536" extrusionOk="0">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p:nvPr/>
        </p:nvSpPr>
        <p:spPr>
          <a:xfrm>
            <a:off x="285750" y="287471"/>
            <a:ext cx="6221582" cy="1291342"/>
          </a:xfrm>
          <a:prstGeom prst="rect">
            <a:avLst/>
          </a:prstGeom>
          <a:noFill/>
          <a:ln>
            <a:noFill/>
          </a:ln>
        </p:spPr>
        <p:txBody>
          <a:bodyPr spcFirstLastPara="1" wrap="square" lIns="68569" tIns="34275" rIns="68569" bIns="34275" anchor="t" anchorCtr="0">
            <a:noAutofit/>
          </a:bodyPr>
          <a:lstStyle/>
          <a:p>
            <a:r>
              <a:rPr lang="en-US" sz="4400" dirty="0">
                <a:solidFill>
                  <a:schemeClr val="dk1"/>
                </a:solidFill>
                <a:latin typeface="Rockwell" panose="02060603020205020403" pitchFamily="18" charset="0"/>
                <a:ea typeface="Lustria"/>
                <a:cs typeface="Lustria"/>
                <a:sym typeface="Lustria"/>
              </a:rPr>
              <a:t>Nuclear Career Outlook</a:t>
            </a:r>
            <a:endParaRPr dirty="0">
              <a:latin typeface="Rockwell" panose="02060603020205020403" pitchFamily="18" charset="0"/>
            </a:endParaRPr>
          </a:p>
        </p:txBody>
      </p:sp>
      <p:sp>
        <p:nvSpPr>
          <p:cNvPr id="346" name="Google Shape;346;p49"/>
          <p:cNvSpPr txBox="1"/>
          <p:nvPr/>
        </p:nvSpPr>
        <p:spPr>
          <a:xfrm>
            <a:off x="417250" y="1732381"/>
            <a:ext cx="8345010" cy="4260045"/>
          </a:xfrm>
          <a:prstGeom prst="rect">
            <a:avLst/>
          </a:prstGeom>
          <a:noFill/>
          <a:ln>
            <a:noFill/>
          </a:ln>
        </p:spPr>
        <p:txBody>
          <a:bodyPr spcFirstLastPara="1" wrap="square" lIns="68569" tIns="34275" rIns="68569" bIns="34275" anchor="t" anchorCtr="0">
            <a:noAutofit/>
          </a:bodyPr>
          <a:lstStyle/>
          <a:p>
            <a:pPr marL="214308" indent="-214308">
              <a:buClr>
                <a:schemeClr val="dk1"/>
              </a:buClr>
              <a:buSzPts val="1800"/>
              <a:buFont typeface="Arial"/>
              <a:buChar char="•"/>
            </a:pPr>
            <a:r>
              <a:rPr lang="en-US" sz="1800" dirty="0">
                <a:solidFill>
                  <a:schemeClr val="dk1"/>
                </a:solidFill>
                <a:latin typeface="Rockwell" panose="02060603020205020403" pitchFamily="18" charset="0"/>
                <a:ea typeface="Calibri"/>
                <a:cs typeface="Calibri"/>
                <a:sym typeface="Calibri"/>
              </a:rPr>
              <a:t>Real median household income in the US is $61,372 (2017, U.S. Census Bureau)</a:t>
            </a:r>
            <a:endParaRPr dirty="0">
              <a:latin typeface="Rockwell" panose="02060603020205020403" pitchFamily="18" charset="0"/>
            </a:endParaRPr>
          </a:p>
          <a:p>
            <a:pPr marL="214308" indent="-128585">
              <a:buClr>
                <a:schemeClr val="dk1"/>
              </a:buClr>
              <a:buSzPts val="1800"/>
            </a:pPr>
            <a:endParaRPr sz="1800" dirty="0">
              <a:solidFill>
                <a:schemeClr val="dk1"/>
              </a:solidFill>
              <a:latin typeface="Rockwell" panose="02060603020205020403" pitchFamily="18" charset="0"/>
              <a:ea typeface="Calibri"/>
              <a:cs typeface="Calibri"/>
              <a:sym typeface="Calibri"/>
            </a:endParaRPr>
          </a:p>
          <a:p>
            <a:pPr marL="214308" indent="-214308">
              <a:buClr>
                <a:schemeClr val="dk1"/>
              </a:buClr>
              <a:buSzPts val="1800"/>
              <a:buFont typeface="Arial"/>
              <a:buChar char="•"/>
            </a:pPr>
            <a:r>
              <a:rPr lang="en-US" sz="1800" dirty="0">
                <a:solidFill>
                  <a:schemeClr val="dk1"/>
                </a:solidFill>
                <a:latin typeface="Rockwell" panose="02060603020205020403" pitchFamily="18" charset="0"/>
                <a:ea typeface="Calibri"/>
                <a:cs typeface="Calibri"/>
                <a:sym typeface="Calibri"/>
              </a:rPr>
              <a:t>About 33.4% of Americans 25 and over have a college degree (2017, U.S. Census Bureau)</a:t>
            </a:r>
            <a:endParaRPr dirty="0">
              <a:latin typeface="Rockwell" panose="02060603020205020403" pitchFamily="18" charset="0"/>
            </a:endParaRPr>
          </a:p>
          <a:p>
            <a:pPr marL="214308" indent="-128585">
              <a:buClr>
                <a:schemeClr val="dk1"/>
              </a:buClr>
              <a:buSzPts val="1800"/>
            </a:pPr>
            <a:endParaRPr sz="1800" dirty="0">
              <a:solidFill>
                <a:schemeClr val="dk1"/>
              </a:solidFill>
              <a:latin typeface="Rockwell" panose="02060603020205020403" pitchFamily="18" charset="0"/>
              <a:ea typeface="Calibri"/>
              <a:cs typeface="Calibri"/>
              <a:sym typeface="Calibri"/>
            </a:endParaRPr>
          </a:p>
          <a:p>
            <a:pPr marL="214308" indent="-214308">
              <a:buClr>
                <a:schemeClr val="dk1"/>
              </a:buClr>
              <a:buSzPts val="1800"/>
              <a:buFont typeface="Arial"/>
              <a:buChar char="•"/>
            </a:pPr>
            <a:r>
              <a:rPr lang="en-US" sz="1800" dirty="0">
                <a:solidFill>
                  <a:schemeClr val="dk1"/>
                </a:solidFill>
                <a:latin typeface="Rockwell" panose="02060603020205020403" pitchFamily="18" charset="0"/>
                <a:ea typeface="Calibri"/>
                <a:cs typeface="Calibri"/>
                <a:sym typeface="Calibri"/>
              </a:rPr>
              <a:t>Average starting salary for a 2018 college grad is about $50,390 (2018, Korn Ferry)</a:t>
            </a:r>
            <a:endParaRPr dirty="0">
              <a:latin typeface="Rockwell" panose="02060603020205020403" pitchFamily="18" charset="0"/>
            </a:endParaRPr>
          </a:p>
          <a:p>
            <a:pPr marL="214308" indent="-128585">
              <a:buClr>
                <a:schemeClr val="dk1"/>
              </a:buClr>
              <a:buSzPts val="1800"/>
            </a:pPr>
            <a:endParaRPr sz="1800" dirty="0">
              <a:solidFill>
                <a:schemeClr val="dk1"/>
              </a:solidFill>
              <a:latin typeface="Rockwell" panose="02060603020205020403" pitchFamily="18" charset="0"/>
              <a:ea typeface="Calibri"/>
              <a:cs typeface="Calibri"/>
              <a:sym typeface="Calibri"/>
            </a:endParaRPr>
          </a:p>
          <a:p>
            <a:pPr marL="214308" indent="-214308">
              <a:buClr>
                <a:schemeClr val="dk1"/>
              </a:buClr>
              <a:buSzPts val="1800"/>
              <a:buFont typeface="Arial"/>
              <a:buChar char="•"/>
            </a:pPr>
            <a:r>
              <a:rPr lang="en-US" sz="1800" dirty="0">
                <a:solidFill>
                  <a:schemeClr val="dk1"/>
                </a:solidFill>
                <a:latin typeface="Rockwell" panose="02060603020205020403" pitchFamily="18" charset="0"/>
                <a:ea typeface="Calibri"/>
                <a:cs typeface="Calibri"/>
                <a:sym typeface="Calibri"/>
              </a:rPr>
              <a:t>Median salary 10 years after enrolling at MIT is $91,600 (2016, Business Insider)</a:t>
            </a:r>
            <a:endParaRPr dirty="0">
              <a:latin typeface="Rockwell" panose="02060603020205020403" pitchFamily="18" charset="0"/>
            </a:endParaRPr>
          </a:p>
          <a:p>
            <a:pPr marL="214308" indent="-128585">
              <a:buClr>
                <a:schemeClr val="dk1"/>
              </a:buClr>
              <a:buSzPts val="1800"/>
            </a:pPr>
            <a:endParaRPr sz="1800" dirty="0">
              <a:solidFill>
                <a:schemeClr val="dk1"/>
              </a:solidFill>
              <a:latin typeface="Rockwell" panose="02060603020205020403" pitchFamily="18" charset="0"/>
              <a:ea typeface="Calibri"/>
              <a:cs typeface="Calibri"/>
              <a:sym typeface="Calibri"/>
            </a:endParaRPr>
          </a:p>
          <a:p>
            <a:pPr marL="214308" indent="-214308">
              <a:buClr>
                <a:schemeClr val="dk1"/>
              </a:buClr>
              <a:buSzPts val="1800"/>
              <a:buFont typeface="Arial"/>
              <a:buChar char="•"/>
            </a:pPr>
            <a:r>
              <a:rPr lang="en-US" sz="1800" dirty="0">
                <a:solidFill>
                  <a:schemeClr val="dk1"/>
                </a:solidFill>
                <a:latin typeface="Rockwell" panose="02060603020205020403" pitchFamily="18" charset="0"/>
                <a:ea typeface="Calibri"/>
                <a:cs typeface="Calibri"/>
                <a:sym typeface="Calibri"/>
              </a:rPr>
              <a:t>Average starting salary range for Navy Nuke transitioning out of navy $90,000-$150,000 (2018, Navy Nuke Job Finder) and even </a:t>
            </a:r>
            <a:r>
              <a:rPr lang="en-US" sz="1800" u="sng" dirty="0">
                <a:solidFill>
                  <a:schemeClr val="dk1"/>
                </a:solidFill>
                <a:latin typeface="Rockwell" panose="02060603020205020403" pitchFamily="18" charset="0"/>
                <a:ea typeface="Calibri"/>
                <a:cs typeface="Calibri"/>
                <a:sym typeface="Calibri"/>
              </a:rPr>
              <a:t>more with degree!</a:t>
            </a:r>
            <a:endParaRPr dirty="0">
              <a:latin typeface="Rockwell" panose="020606030202050204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0"/>
          <p:cNvSpPr txBox="1">
            <a:spLocks noGrp="1"/>
          </p:cNvSpPr>
          <p:nvPr>
            <p:ph type="sldNum" idx="4294967295"/>
          </p:nvPr>
        </p:nvSpPr>
        <p:spPr>
          <a:xfrm>
            <a:off x="7086600" y="5624513"/>
            <a:ext cx="2057400" cy="274637"/>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9</a:t>
            </a:fld>
            <a:endParaRPr/>
          </a:p>
        </p:txBody>
      </p:sp>
      <p:pic>
        <p:nvPicPr>
          <p:cNvPr id="353" name="Google Shape;353;p50" descr="world_map"/>
          <p:cNvPicPr preferRelativeResize="0"/>
          <p:nvPr/>
        </p:nvPicPr>
        <p:blipFill rotWithShape="1">
          <a:blip r:embed="rId3">
            <a:alphaModFix/>
          </a:blip>
          <a:srcRect/>
          <a:stretch/>
        </p:blipFill>
        <p:spPr>
          <a:xfrm>
            <a:off x="1189609" y="1741993"/>
            <a:ext cx="7173155" cy="4093431"/>
          </a:xfrm>
          <a:prstGeom prst="rect">
            <a:avLst/>
          </a:prstGeom>
          <a:noFill/>
          <a:ln>
            <a:noFill/>
          </a:ln>
        </p:spPr>
      </p:pic>
      <p:sp>
        <p:nvSpPr>
          <p:cNvPr id="4" name="Google Shape;345;p49">
            <a:extLst>
              <a:ext uri="{FF2B5EF4-FFF2-40B4-BE49-F238E27FC236}">
                <a16:creationId xmlns:a16="http://schemas.microsoft.com/office/drawing/2014/main" id="{2A3B398D-1F4E-4FFC-9BC6-73E735DDE7F2}"/>
              </a:ext>
            </a:extLst>
          </p:cNvPr>
          <p:cNvSpPr txBox="1"/>
          <p:nvPr/>
        </p:nvSpPr>
        <p:spPr>
          <a:xfrm>
            <a:off x="285750" y="287471"/>
            <a:ext cx="6221582" cy="1291342"/>
          </a:xfrm>
          <a:prstGeom prst="rect">
            <a:avLst/>
          </a:prstGeom>
          <a:noFill/>
          <a:ln>
            <a:noFill/>
          </a:ln>
        </p:spPr>
        <p:txBody>
          <a:bodyPr spcFirstLastPara="1" wrap="square" lIns="68569" tIns="34275" rIns="68569" bIns="34275" anchor="t" anchorCtr="0">
            <a:noAutofit/>
          </a:bodyPr>
          <a:lstStyle/>
          <a:p>
            <a:r>
              <a:rPr lang="en-US" sz="4400" dirty="0">
                <a:solidFill>
                  <a:schemeClr val="dk1"/>
                </a:solidFill>
                <a:latin typeface="Rockwell" panose="02060603020205020403" pitchFamily="18" charset="0"/>
                <a:ea typeface="Lustria"/>
                <a:cs typeface="Lustria"/>
                <a:sym typeface="Lustria"/>
              </a:rPr>
              <a:t>Nuclear Power Plants Around the World</a:t>
            </a:r>
            <a:endParaRPr dirty="0">
              <a:latin typeface="Rockwell" panose="02060603020205020403" pitchFamily="18" charset="0"/>
            </a:endParaRPr>
          </a:p>
        </p:txBody>
      </p:sp>
    </p:spTree>
  </p:cSld>
  <p:clrMapOvr>
    <a:masterClrMapping/>
  </p:clrMapOvr>
</p:sld>
</file>

<file path=ppt/theme/theme1.xml><?xml version="1.0" encoding="utf-8"?>
<a:theme xmlns:a="http://schemas.openxmlformats.org/drawingml/2006/main" name="fbts1">
  <a:themeElements>
    <a:clrScheme name="Custom 1">
      <a:dk1>
        <a:srgbClr val="022A3A"/>
      </a:dk1>
      <a:lt1>
        <a:srgbClr val="FFFEF9"/>
      </a:lt1>
      <a:dk2>
        <a:srgbClr val="022A3A"/>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1" id="{6B590766-0EA8-488A-B709-0F1DFBF41585}" vid="{825A0819-30E0-4683-9E6E-32E24A3E837B}"/>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1862</Words>
  <Application>Microsoft Office PowerPoint</Application>
  <PresentationFormat>On-screen Show (4:3)</PresentationFormat>
  <Paragraphs>108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Rockwell</vt:lpstr>
      <vt:lpstr>Wingdings</vt:lpstr>
      <vt:lpstr>Times New Roman</vt:lpstr>
      <vt:lpstr>Arial</vt:lpstr>
      <vt:lpstr>Calibri</vt:lpstr>
      <vt:lpstr>fbts1</vt:lpstr>
      <vt:lpstr>NUCLEAR POWER </vt:lpstr>
      <vt:lpstr>Do you have what it takes?</vt:lpstr>
      <vt:lpstr>Navy Nuclear Power Program</vt:lpstr>
      <vt:lpstr>Why Are We Interested In Nuclear Power?</vt:lpstr>
      <vt:lpstr>How Does a Nuclear Reactor Create Electricity?</vt:lpstr>
      <vt:lpstr>PowerPoint Presentation</vt:lpstr>
      <vt:lpstr>PowerPoint Presentation</vt:lpstr>
      <vt:lpstr>PowerPoint Presentation</vt:lpstr>
      <vt:lpstr>PowerPoint Presentation</vt:lpstr>
      <vt:lpstr>PowerPoint Presentation</vt:lpstr>
      <vt:lpstr>The Different Jobs</vt:lpstr>
      <vt:lpstr>Navy Nuclear Power Program</vt:lpstr>
      <vt:lpstr>What The School Is Like</vt:lpstr>
      <vt:lpstr>39th President of the U.S.A Jimmy Carter</vt:lpstr>
      <vt:lpstr>Opportunities After The Navy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POWER </dc:title>
  <cp:lastModifiedBy>Michael Harshbarger</cp:lastModifiedBy>
  <cp:revision>2</cp:revision>
  <dcterms:modified xsi:type="dcterms:W3CDTF">2019-04-07T22:51:43Z</dcterms:modified>
</cp:coreProperties>
</file>