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199"/>
            <a:ext cx="77724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960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1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8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231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491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31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4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565458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8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5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629643" cy="10723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96044"/>
            <a:ext cx="4629150" cy="42650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96044"/>
            <a:ext cx="2949178" cy="42729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5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654581" cy="10224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46167"/>
            <a:ext cx="4629150" cy="431488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54104"/>
            <a:ext cx="2949178" cy="4314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1983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308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0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0578F-D7F9-4A9B-BDBD-D2E718A0CA1C}"/>
              </a:ext>
            </a:extLst>
          </p:cNvPr>
          <p:cNvGrpSpPr/>
          <p:nvPr/>
        </p:nvGrpSpPr>
        <p:grpSpPr>
          <a:xfrm>
            <a:off x="0" y="6023664"/>
            <a:ext cx="6317673" cy="748145"/>
            <a:chOff x="0" y="6023664"/>
            <a:chExt cx="6317673" cy="7481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943C0D-B8AE-4D88-8AB2-4A60FC71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23664"/>
              <a:ext cx="6317673" cy="7481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70EBCE-BD75-41BC-888F-338796FEA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308" y="6085462"/>
              <a:ext cx="624547" cy="62454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5A7410E-165C-4FEB-8ECB-48D4F677F9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547016"/>
            <a:ext cx="2219498" cy="9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gov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-nuclear.org/" TargetMode="External"/><Relationship Id="rId4" Type="http://schemas.openxmlformats.org/officeDocument/2006/relationships/hyperlink" Target="http://www.nrc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dirty="0"/>
              <a:t>Nuclear Power</a:t>
            </a:r>
            <a:endParaRPr dirty="0"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>
              <a:spcBef>
                <a:spcPts val="300"/>
              </a:spcBef>
              <a:buSzPts val="2400"/>
            </a:pPr>
            <a:r>
              <a:rPr lang="en-US" dirty="0"/>
              <a:t>Clean, Safe, and Effective</a:t>
            </a:r>
            <a:endParaRPr dirty="0"/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l="21985" t="5079" r="16764" b="13205"/>
          <a:stretch/>
        </p:blipFill>
        <p:spPr>
          <a:xfrm>
            <a:off x="142043" y="133165"/>
            <a:ext cx="3178206" cy="157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Atomic Stability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•"/>
            </a:pPr>
            <a:r>
              <a:rPr lang="en-US" sz="2400" dirty="0"/>
              <a:t>Very large atoms have too many protons and neutrons and become unstable</a:t>
            </a:r>
            <a:endParaRPr sz="2400" dirty="0"/>
          </a:p>
          <a:p>
            <a:pPr marL="365760" lvl="0" indent="-25603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720"/>
              <a:buChar char="•"/>
            </a:pPr>
            <a:r>
              <a:rPr lang="en-US" sz="2400" dirty="0"/>
              <a:t>They can emit an alpha in an attempt to stabilize or they can fission</a:t>
            </a:r>
            <a:endParaRPr sz="2400" dirty="0"/>
          </a:p>
          <a:p>
            <a:pPr marL="365760" lvl="0" indent="-25603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720"/>
              <a:buChar char="•"/>
            </a:pPr>
            <a:r>
              <a:rPr lang="en-US" sz="2400" dirty="0"/>
              <a:t>Fission occurs when the energy it takes to maintain the heavy nucleus is less than it takes to maintain 2 nuclei, in fact it takes so much less energy to maintain the 2 nuclei that some of the neutrons are no longer needed.</a:t>
            </a:r>
            <a:endParaRPr sz="2400" dirty="0"/>
          </a:p>
          <a:p>
            <a:pPr marL="365760" lvl="0" indent="-25603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720"/>
              <a:buChar char="•"/>
            </a:pPr>
            <a:r>
              <a:rPr lang="en-US" sz="2400" dirty="0"/>
              <a:t>The more unstable a nucleus is, the more likely it is to fission either spontaneously or when bombarded by a neutron.</a:t>
            </a:r>
            <a:endParaRPr sz="2400" dirty="0"/>
          </a:p>
          <a:p>
            <a:pPr marL="365760" lvl="0" indent="-10490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380"/>
              <a:buNone/>
            </a:pPr>
            <a:endParaRPr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FA299-7DC4-430E-91ED-54F19265264F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Chain Reaction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idx="1"/>
          </p:nvPr>
        </p:nvSpPr>
        <p:spPr>
          <a:xfrm>
            <a:off x="5335480" y="2006353"/>
            <a:ext cx="3338003" cy="392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1878" lvl="0" indent="-51435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1600" dirty="0"/>
              <a:t>A neutron is about to hit the nucleus of a Uranium Atom.</a:t>
            </a:r>
          </a:p>
          <a:p>
            <a:pPr marL="801878" lvl="0" indent="-51435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1600" dirty="0"/>
              <a:t>The Uranium nucleus splits (fission) into several smaller atoms, releasing heat and several more neutrons.</a:t>
            </a:r>
          </a:p>
          <a:p>
            <a:pPr marL="801878" lvl="0" indent="-51435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1600" dirty="0"/>
              <a:t>The Chain Reaction begins: Those neutrons collide with other nuclei, causing more fission.</a:t>
            </a:r>
            <a:endParaRPr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5187D-3215-4B71-81E1-6AD6637DD0C3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6E25C-8E81-444B-908F-20D0AE6BE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34"/>
          <a:stretch/>
        </p:blipFill>
        <p:spPr>
          <a:xfrm>
            <a:off x="470517" y="1427233"/>
            <a:ext cx="4696287" cy="4286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Controlling the Reaction</a:t>
            </a:r>
            <a:endParaRPr/>
          </a:p>
        </p:txBody>
      </p:sp>
      <p:pic>
        <p:nvPicPr>
          <p:cNvPr id="191" name="Google Shape;191;p26" descr="2-1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3241" y="1593749"/>
            <a:ext cx="6566700" cy="3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/>
          <p:nvPr/>
        </p:nvSpPr>
        <p:spPr>
          <a:xfrm>
            <a:off x="1288650" y="5264249"/>
            <a:ext cx="32833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Withdraw control rods,</a:t>
            </a:r>
            <a:endParaRPr dirty="0">
              <a:latin typeface="Rockwell" panose="020606030202050204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reaction increases</a:t>
            </a:r>
            <a:endParaRPr dirty="0">
              <a:latin typeface="Rockwell" panose="02060603020205020403" pitchFamily="18" charset="0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5569350" y="5264250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Insert control rods,</a:t>
            </a:r>
            <a:endParaRPr dirty="0">
              <a:latin typeface="Rockwell" panose="020606030202050204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 panose="02060603020205020403" pitchFamily="18" charset="0"/>
                <a:ea typeface="Arial"/>
                <a:cs typeface="Arial"/>
                <a:sym typeface="Arial"/>
              </a:rPr>
              <a:t>reaction decreases</a:t>
            </a:r>
            <a:endParaRPr dirty="0">
              <a:latin typeface="Rockwell" panose="020606030202050204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060C6-5EAF-4217-BA56-1DC0A61B2E9C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Controlling the Reaction</a:t>
            </a:r>
            <a:endParaRPr dirty="0"/>
          </a:p>
        </p:txBody>
      </p:sp>
      <p:sp>
        <p:nvSpPr>
          <p:cNvPr id="199" name="Google Shape;199;p27"/>
          <p:cNvSpPr txBox="1">
            <a:spLocks noGrp="1"/>
          </p:cNvSpPr>
          <p:nvPr>
            <p:ph idx="1"/>
          </p:nvPr>
        </p:nvSpPr>
        <p:spPr>
          <a:xfrm>
            <a:off x="5548544" y="1825625"/>
            <a:ext cx="2966806" cy="410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78232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/>
              <a:t>When the Control rods are inserted into the bottom of the reactor, all of the neutrons will be absorbed by the control rods, and the fission process is shut down.</a:t>
            </a:r>
          </a:p>
          <a:p>
            <a:pPr marL="365760" lvl="0" indent="-78232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1800" dirty="0"/>
          </a:p>
          <a:p>
            <a:pPr marL="365760" lvl="0" indent="-78232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/>
              <a:t>The Control Rods are made of Hafnium. Each atom of hafnium can </a:t>
            </a:r>
            <a:r>
              <a:rPr lang="en-US" sz="1800" dirty="0" err="1"/>
              <a:t>abosorb</a:t>
            </a:r>
            <a:r>
              <a:rPr lang="en-US" sz="1800" dirty="0"/>
              <a:t> up to 6 neutrons.</a:t>
            </a:r>
            <a:endParaRPr sz="1800" dirty="0"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1157" t="21362" r="10480" b="14181"/>
          <a:stretch/>
        </p:blipFill>
        <p:spPr>
          <a:xfrm>
            <a:off x="468852" y="2050742"/>
            <a:ext cx="5175681" cy="3293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46A0D-C341-488F-97A3-897ADECA2E33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Controlling the Reaction</a:t>
            </a:r>
            <a:endParaRPr dirty="0"/>
          </a:p>
        </p:txBody>
      </p:sp>
      <p:sp>
        <p:nvSpPr>
          <p:cNvPr id="206" name="Google Shape;206;p28"/>
          <p:cNvSpPr txBox="1">
            <a:spLocks noGrp="1"/>
          </p:cNvSpPr>
          <p:nvPr>
            <p:ph idx="1"/>
          </p:nvPr>
        </p:nvSpPr>
        <p:spPr>
          <a:xfrm>
            <a:off x="5788240" y="1825625"/>
            <a:ext cx="2727109" cy="410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78232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 dirty="0"/>
              <a:t>Control Rods are raised and lowered to control where the neutrons can cause fission. Below the control rods are allowed to cause fission. </a:t>
            </a:r>
          </a:p>
          <a:p>
            <a:pPr marL="365760" lvl="0" indent="-78232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1600" dirty="0"/>
          </a:p>
          <a:p>
            <a:pPr marL="365760" lvl="0" indent="-78232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 dirty="0"/>
              <a:t>At or above the bottom of the control rods, the neutrons are absorbed into the control rods and cannot cause subsequent fissions.</a:t>
            </a:r>
            <a:endParaRPr sz="1600" dirty="0"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2809" t="8483" r="14495" b="14540"/>
          <a:stretch/>
        </p:blipFill>
        <p:spPr>
          <a:xfrm>
            <a:off x="692457" y="1690689"/>
            <a:ext cx="5171109" cy="4236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635A05-F866-4D5B-8C67-55EF278F6FC1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Bang For Your Buck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D8677-C873-421F-BF30-32AE74542180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D0898F-5AC9-4195-A96B-C38294BB1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798" y="1497151"/>
            <a:ext cx="7814977" cy="4102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76CE1-8B94-43D0-8D54-0D6DC2C08BE5}"/>
              </a:ext>
            </a:extLst>
          </p:cNvPr>
          <p:cNvSpPr txBox="1"/>
          <p:nvPr/>
        </p:nvSpPr>
        <p:spPr>
          <a:xfrm>
            <a:off x="1083075" y="5599251"/>
            <a:ext cx="743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ckwell" panose="02060603020205020403" pitchFamily="18" charset="0"/>
              </a:rPr>
              <a:t>1 Uranium Fuel Pellet weighs 10 grams or 0.35 oz or 0.02 lbs.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Closer View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9BFFE-4758-4177-9F16-3CFE11D7CA8A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8A5424-20CA-4E9D-B5B4-6DD0D5125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342" y="1521454"/>
            <a:ext cx="6815315" cy="44392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en-US" sz="3200" dirty="0"/>
              <a:t>Energy Required To Power A Light Bulb For 1 Year.</a:t>
            </a:r>
          </a:p>
        </p:txBody>
      </p:sp>
      <p:sp>
        <p:nvSpPr>
          <p:cNvPr id="225" name="Google Shape;225;p31"/>
          <p:cNvSpPr txBox="1">
            <a:spLocks noGrp="1"/>
          </p:cNvSpPr>
          <p:nvPr>
            <p:ph idx="1"/>
          </p:nvPr>
        </p:nvSpPr>
        <p:spPr>
          <a:xfrm>
            <a:off x="344564" y="1816747"/>
            <a:ext cx="8053712" cy="410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One light bulb requires 876kW-hr to be powered for one year.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It takes 714 </a:t>
            </a:r>
            <a:r>
              <a:rPr lang="en-US" dirty="0" err="1"/>
              <a:t>lbs</a:t>
            </a:r>
            <a:r>
              <a:rPr lang="en-US" dirty="0"/>
              <a:t> of coal to produce 876kW-hr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One gram of uranium produces 22,813 kW-hr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Enough to power a 100W light bulb for 26 years</a:t>
            </a:r>
            <a:endParaRPr dirty="0"/>
          </a:p>
          <a:p>
            <a:pPr marL="365760" lvl="0" indent="-78232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0D67B-D7DB-4FF1-80B1-55DE4129AECB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Navy Nuclear Reactor</a:t>
            </a:r>
            <a:endParaRPr dirty="0"/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clrChange>
              <a:clrFrom>
                <a:srgbClr val="FAFDED"/>
              </a:clrFrom>
              <a:clrTo>
                <a:srgbClr val="FAFDED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73038" y="1465245"/>
            <a:ext cx="6201052" cy="4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47BC9-F7BB-4D89-9B30-7D0DC90F9E96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457200" y="475189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Putting It All Together</a:t>
            </a:r>
          </a:p>
        </p:txBody>
      </p:sp>
      <p:grpSp>
        <p:nvGrpSpPr>
          <p:cNvPr id="239" name="Google Shape;239;p33"/>
          <p:cNvGrpSpPr/>
          <p:nvPr/>
        </p:nvGrpSpPr>
        <p:grpSpPr>
          <a:xfrm>
            <a:off x="628820" y="1606267"/>
            <a:ext cx="6872140" cy="4320660"/>
            <a:chOff x="72" y="618"/>
            <a:chExt cx="5377" cy="3554"/>
          </a:xfrm>
        </p:grpSpPr>
        <p:pic>
          <p:nvPicPr>
            <p:cNvPr id="240" name="Google Shape;240;p33" descr="BRYON"/>
            <p:cNvPicPr preferRelativeResize="0"/>
            <p:nvPr/>
          </p:nvPicPr>
          <p:blipFill rotWithShape="1">
            <a:blip r:embed="rId3">
              <a:clrChange>
                <a:clrFrom>
                  <a:srgbClr val="F4FAFC"/>
                </a:clrFrom>
                <a:clrTo>
                  <a:srgbClr val="F4FAFC">
                    <a:alpha val="0"/>
                  </a:srgbClr>
                </a:clrTo>
              </a:clrChange>
              <a:alphaModFix/>
            </a:blip>
            <a:srcRect l="3200" t="2438" r="3460" b="7271"/>
            <a:stretch/>
          </p:blipFill>
          <p:spPr>
            <a:xfrm>
              <a:off x="72" y="618"/>
              <a:ext cx="5377" cy="3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3"/>
            <p:cNvSpPr/>
            <p:nvPr/>
          </p:nvSpPr>
          <p:spPr>
            <a:xfrm>
              <a:off x="1200" y="672"/>
              <a:ext cx="249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F8313A9-4EA5-4210-B771-0EFABDBEF92A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endParaRPr/>
          </a:p>
        </p:txBody>
      </p:sp>
      <p:pic>
        <p:nvPicPr>
          <p:cNvPr id="125" name="Google Shape;125;p1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030" y="1775535"/>
            <a:ext cx="6553940" cy="4209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74E47-A811-4CCB-A3FF-FF9FC63516F9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In Real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49D7F-107A-4235-AC68-69A4CA7F51B8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0DD5FA-5472-4D16-82F4-EBD59E7B8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6696" y="1825625"/>
            <a:ext cx="5750607" cy="41021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 l="3169" t="17446" r="3030" b="2112"/>
          <a:stretch/>
        </p:blipFill>
        <p:spPr>
          <a:xfrm>
            <a:off x="1140780" y="1565999"/>
            <a:ext cx="6862440" cy="4413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DD5533-87D3-429A-A1B7-1EA3162EDC70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sp>
        <p:nvSpPr>
          <p:cNvPr id="4" name="Google Shape;246;p34">
            <a:extLst>
              <a:ext uri="{FF2B5EF4-FFF2-40B4-BE49-F238E27FC236}">
                <a16:creationId xmlns:a16="http://schemas.microsoft.com/office/drawing/2014/main" id="{A6B95158-7844-4084-84BC-DF998F001B4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Nuclear Power Output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Benefits Of Nuclear Power</a:t>
            </a:r>
          </a:p>
        </p:txBody>
      </p:sp>
      <p:sp>
        <p:nvSpPr>
          <p:cNvPr id="258" name="Google Shape;258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240"/>
              <a:t>Nuclear power plants emit far fewer atmospheric pollutants than the competition.  They do not emit any sodium dioxide, nitrogen oxide or dust from burning fuel</a:t>
            </a:r>
            <a:endParaRPr/>
          </a:p>
          <a:p>
            <a:pPr marL="365760" lvl="0" indent="-11379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0"/>
              <a:buNone/>
            </a:pPr>
            <a:endParaRPr sz="2240"/>
          </a:p>
          <a:p>
            <a:pPr marL="365760" lvl="0" indent="-256032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0"/>
              <a:buChar char="•"/>
            </a:pPr>
            <a:r>
              <a:rPr lang="en-US" sz="2240"/>
              <a:t>Nuclear power plants only need to be refueled about once every year.  The new store of fuel constitutes about 2 metric tons, or 6 truckloads of uranium.  Coal power plants require a new trainload of about 100 tons of coal every day. </a:t>
            </a:r>
            <a:endParaRPr/>
          </a:p>
          <a:p>
            <a:pPr marL="365760" lvl="0" indent="-11379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0"/>
              <a:buNone/>
            </a:pPr>
            <a:endParaRPr sz="2240"/>
          </a:p>
          <a:p>
            <a:pPr marL="365760" lvl="0" indent="-256032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0"/>
              <a:buChar char="•"/>
            </a:pPr>
            <a:r>
              <a:rPr lang="en-US" sz="2240"/>
              <a:t>One nuclear power plant generates twice as much electricity in one month as a coal fired power plant generates in a whole year !!</a:t>
            </a:r>
            <a:endParaRPr/>
          </a:p>
          <a:p>
            <a:pPr marL="365760" lvl="0" indent="-11379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240"/>
              <a:buNone/>
            </a:pPr>
            <a:endParaRPr sz="2240"/>
          </a:p>
          <a:p>
            <a:pPr marL="365760" lvl="0" indent="-13157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960"/>
              <a:buNone/>
            </a:pPr>
            <a:endParaRPr sz="196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1F500-1A8E-4E37-98FD-B184C3604044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Myths About Nuclear Power</a:t>
            </a:r>
          </a:p>
        </p:txBody>
      </p:sp>
      <p:sp>
        <p:nvSpPr>
          <p:cNvPr id="264" name="Google Shape;264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b="1"/>
              <a:t>Myth # 1: Americans get most of their yearly radiation dose from nuclear power plants.</a:t>
            </a:r>
            <a:endParaRPr/>
          </a:p>
          <a:p>
            <a:pPr marL="658368" lvl="1" indent="-246887" algn="l" rtl="0">
              <a:spcBef>
                <a:spcPts val="300"/>
              </a:spcBef>
              <a:spcAft>
                <a:spcPts val="0"/>
              </a:spcAft>
              <a:buSzPts val="1600"/>
              <a:buChar char="▫"/>
            </a:pPr>
            <a:r>
              <a:rPr lang="en-US" sz="1600" b="1"/>
              <a:t>Truth:</a:t>
            </a:r>
            <a:r>
              <a:rPr lang="en-US" sz="1600"/>
              <a:t> We are surrounded by naturally occurring radiation.  Only 0.005% of the average American's yearly radiation dose comes from nuclear power; 100 times less than we get from coal, 200 times less than a cross-country flight, and about the same as eating 1 banana per year.</a:t>
            </a:r>
            <a:endParaRPr sz="160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b="1"/>
              <a:t>Myth # 2: A nuclear reactor can explode like a nuclear bomb.</a:t>
            </a:r>
            <a:endParaRPr sz="1600"/>
          </a:p>
          <a:p>
            <a:pPr marL="658368" lvl="1" indent="-246887" algn="l" rtl="0">
              <a:spcBef>
                <a:spcPts val="300"/>
              </a:spcBef>
              <a:spcAft>
                <a:spcPts val="0"/>
              </a:spcAft>
              <a:buSzPts val="1600"/>
              <a:buChar char="▫"/>
            </a:pPr>
            <a:r>
              <a:rPr lang="en-US" sz="1600" b="1"/>
              <a:t>Truth:</a:t>
            </a:r>
            <a:r>
              <a:rPr lang="en-US" sz="1600"/>
              <a:t> It is impossible for a reactor to explode like a nuclear weapon; these weapons contain very special materials in very particular configurations, neither of which are present in a nuclear reactor.</a:t>
            </a:r>
            <a:endParaRPr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1600"/>
              <a:buChar char="•"/>
            </a:pPr>
            <a:r>
              <a:rPr lang="en-US" sz="1600" b="1"/>
              <a:t>Myth # 3: Nuclear energy is not safe.</a:t>
            </a:r>
            <a:endParaRPr/>
          </a:p>
          <a:p>
            <a:pPr marL="658368" lvl="1" indent="-246887" algn="l" rtl="0">
              <a:spcBef>
                <a:spcPts val="300"/>
              </a:spcBef>
              <a:spcAft>
                <a:spcPts val="0"/>
              </a:spcAft>
              <a:buSzPts val="1600"/>
              <a:buChar char="▫"/>
            </a:pPr>
            <a:r>
              <a:rPr lang="en-US" sz="1600" b="1"/>
              <a:t>Truth:</a:t>
            </a:r>
            <a:r>
              <a:rPr lang="en-US" sz="1600"/>
              <a:t> Nuclear energy is as safe or safer than any other form of energy available.  No member of the public has ever been injured or killed in the entire 50-year history of commercial nuclear power in the U.S.  In fact, recent studies have shown that it is safer to work in a nuclear power plant than an office.</a:t>
            </a:r>
            <a:endParaRPr/>
          </a:p>
          <a:p>
            <a:pPr marL="365760" lvl="0" indent="-78232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6C9CB-5062-4863-A02B-56F683A339E2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Radiation Typed &amp; Shielding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alphaModFix/>
          </a:blip>
          <a:srcRect t="21722"/>
          <a:stretch/>
        </p:blipFill>
        <p:spPr>
          <a:xfrm>
            <a:off x="1014597" y="1690689"/>
            <a:ext cx="7114805" cy="4302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C5351-3542-4588-9FA3-54B32DE4327E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9"/>
          <p:cNvPicPr preferRelativeResize="0"/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alphaModFix/>
          </a:blip>
          <a:srcRect t="21748" r="5728" b="6926"/>
          <a:stretch/>
        </p:blipFill>
        <p:spPr>
          <a:xfrm>
            <a:off x="723530" y="1571348"/>
            <a:ext cx="7696940" cy="4367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67929-7A18-454B-896D-B07D11ECEAD1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sp>
        <p:nvSpPr>
          <p:cNvPr id="5" name="Google Shape;246;p34">
            <a:extLst>
              <a:ext uri="{FF2B5EF4-FFF2-40B4-BE49-F238E27FC236}">
                <a16:creationId xmlns:a16="http://schemas.microsoft.com/office/drawing/2014/main" id="{A7CEB980-73F5-4F85-9A67-385ECF92B05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56308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Radiation In Perspective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What About The Waste?</a:t>
            </a:r>
          </a:p>
        </p:txBody>
      </p:sp>
      <p:sp>
        <p:nvSpPr>
          <p:cNvPr id="282" name="Google Shape;282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Greater than 90% of the spent fuel material is recycled for use in subsequent batches of nuclear fuel.</a:t>
            </a:r>
            <a:endParaRPr sz="2400" dirty="0"/>
          </a:p>
          <a:p>
            <a:pPr marL="365760" lvl="0" indent="-5283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65760" lvl="0" indent="-25603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Approximately 1 ton of actual NUCLEAR WASTE is generated per year that must be stored.  We currently have a storage capacity available for about 5000 years !</a:t>
            </a: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00977-2915-4180-922F-31A2C8E655A4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Navy Track Record</a:t>
            </a:r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Currently operating 103 Nuclear Reactors worldwide, and with a history in excess of 50 years of operating Nuclear Reactors, the United States Navy has NEVER had a nuclear accident.  WHY????</a:t>
            </a:r>
            <a:endParaRPr/>
          </a:p>
          <a:p>
            <a:pPr marL="365760" lvl="0" indent="-78232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89" name="Google Shape;289;p41" descr="C:\Users\bradford.abmeyer\Pictures\NNPTC\powerscho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6245" y="3471477"/>
            <a:ext cx="3496280" cy="24554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02BCA3-2FAE-48EA-B8A5-CA8CB82D2B67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The Man</a:t>
            </a:r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sz="half" idx="1"/>
          </p:nvPr>
        </p:nvSpPr>
        <p:spPr>
          <a:xfrm>
            <a:off x="628650" y="1523784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Admiral Hyman G. Rickover (1900-1986)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64 years of NAVY service (1918-1982)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Polish Born</a:t>
            </a:r>
            <a:endParaRPr sz="2400" dirty="0"/>
          </a:p>
          <a:p>
            <a:pPr marL="365760" lvl="0" indent="-256032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Father of the Navy Nuclear Power Program</a:t>
            </a:r>
            <a:endParaRPr sz="2400" dirty="0"/>
          </a:p>
          <a:p>
            <a:pPr marL="365760" lvl="0" indent="-256032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Sold congress on Naval Nuclear Power</a:t>
            </a:r>
            <a:endParaRPr sz="2400" dirty="0"/>
          </a:p>
          <a:p>
            <a:pPr marL="365760" lvl="0" indent="-129032" algn="l" rtl="0">
              <a:spcBef>
                <a:spcPts val="3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pic>
        <p:nvPicPr>
          <p:cNvPr id="296" name="Google Shape;296;p42" descr="rickov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863399" y="1523784"/>
            <a:ext cx="336443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6A764-2FB1-4253-8A28-E780AF593091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Nuclear Vessels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E3008-A449-42C0-84E1-F1AC2FDC5DA8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  <p:pic>
        <p:nvPicPr>
          <p:cNvPr id="5" name="Google Shape;309;p44">
            <a:extLst>
              <a:ext uri="{FF2B5EF4-FFF2-40B4-BE49-F238E27FC236}">
                <a16:creationId xmlns:a16="http://schemas.microsoft.com/office/drawing/2014/main" id="{34F20802-6063-4E45-83D7-88E7D76FE1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4067" y="2382359"/>
            <a:ext cx="5307197" cy="339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2" name="Google Shape;302;p43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9559" y="1690689"/>
            <a:ext cx="3903866" cy="312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Nuclear Power Plants in America</a:t>
            </a:r>
            <a:endParaRPr/>
          </a:p>
        </p:txBody>
      </p:sp>
      <p:pic>
        <p:nvPicPr>
          <p:cNvPr id="137" name="Google Shape;137;p1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15033"/>
          <a:stretch/>
        </p:blipFill>
        <p:spPr>
          <a:xfrm>
            <a:off x="777333" y="1420427"/>
            <a:ext cx="7589334" cy="46591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A7492-A890-4791-BB19-270464BCB9C8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Nuclear Engineering In The Navy!</a:t>
            </a:r>
          </a:p>
        </p:txBody>
      </p:sp>
      <p:sp>
        <p:nvSpPr>
          <p:cNvPr id="315" name="Google Shape;315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•"/>
            </a:pPr>
            <a:r>
              <a:rPr lang="en-US" sz="1960"/>
              <a:t>Be a part of the most challenging and rewarding program the Military has to offer!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•"/>
            </a:pPr>
            <a:r>
              <a:rPr lang="en-US" sz="1960"/>
              <a:t>- Enlist at paygrade E-3 (Instead of E-1)!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Georgia"/>
              <a:buChar char="-"/>
            </a:pPr>
            <a:r>
              <a:rPr lang="en-US" sz="1960"/>
              <a:t> $12,000 signing bonus!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•"/>
            </a:pPr>
            <a:r>
              <a:rPr lang="en-US" sz="1960"/>
              <a:t>- Courses taken in the Nuclear Training Process earn MIT level college credits toward a degree, up to 77 semester credit hours!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•"/>
            </a:pPr>
            <a:r>
              <a:rPr lang="en-US" sz="1960"/>
              <a:t>Full Tuition Assistance and Post/911 GI Bill(3 Years full tuition and housing) Licensing and certifications paid for by the Navy.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•"/>
            </a:pPr>
            <a:r>
              <a:rPr lang="en-US" sz="1960"/>
              <a:t>Get paid to go to school with housing provided and</a:t>
            </a:r>
            <a:endParaRPr sz="1960"/>
          </a:p>
          <a:p>
            <a:pPr marL="365760" lvl="0" indent="-256032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•"/>
            </a:pPr>
            <a:r>
              <a:rPr lang="en-US" sz="1960"/>
              <a:t>- Best chance of being picked up for Officer Selection Programs (Naval Academy, ROTC, STA-21)!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1960"/>
              <a:buChar char="•"/>
            </a:pPr>
            <a:r>
              <a:rPr lang="en-US" sz="1960"/>
              <a:t>- Reenlistment Bonuses of up to $100,000 after 2 years.</a:t>
            </a:r>
            <a:endParaRPr sz="1960"/>
          </a:p>
          <a:p>
            <a:pPr marL="365760" lvl="0" indent="-131571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960"/>
              <a:buNone/>
            </a:pPr>
            <a:endParaRPr sz="196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96838-1F6D-471F-A1F2-8B95CC1B58BF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3200" dirty="0"/>
              <a:t>Civilian Engineering Jobs</a:t>
            </a:r>
            <a:endParaRPr lang="en-US" sz="1600" dirty="0"/>
          </a:p>
        </p:txBody>
      </p:sp>
      <p:sp>
        <p:nvSpPr>
          <p:cNvPr id="321" name="Google Shape;321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>
              <a:spcBef>
                <a:spcPts val="0"/>
              </a:spcBef>
              <a:buSzPts val="2800"/>
              <a:buNone/>
            </a:pPr>
            <a:r>
              <a:rPr lang="en-US" sz="2400" dirty="0"/>
              <a:t>With The Completion Of An Engineering Degree After The Navy.</a:t>
            </a:r>
          </a:p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US" dirty="0"/>
          </a:p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Chemical Engineer $94,350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Electrical Engineer $89,630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Mechanical Engineers $80,580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Nuclear Engineers $104,270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Information derived from the Occupational Outlook Handbook.</a:t>
            </a:r>
            <a:endParaRPr dirty="0"/>
          </a:p>
          <a:p>
            <a:pPr marL="365760" lvl="0" indent="-78232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E7DE7-CF09-431D-9C67-C0DD04452CCE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Want More Info?</a:t>
            </a:r>
            <a:endParaRPr dirty="0"/>
          </a:p>
        </p:txBody>
      </p:sp>
      <p:sp>
        <p:nvSpPr>
          <p:cNvPr id="327" name="Google Shape;327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endParaRPr sz="2960" i="1"/>
          </a:p>
          <a:p>
            <a:pPr marL="365760" lvl="0" indent="-256032" algn="l" rtl="0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SzPts val="2960"/>
              <a:buFont typeface="Georgia"/>
              <a:buChar char="•"/>
            </a:pPr>
            <a:r>
              <a:rPr lang="en-US" sz="2960" i="1"/>
              <a:t>U.S. Department of Energy:  </a:t>
            </a:r>
            <a:r>
              <a:rPr lang="en-US" sz="2960" i="1" u="sng">
                <a:solidFill>
                  <a:schemeClr val="hlink"/>
                </a:solidFill>
                <a:hlinkClick r:id="rId3"/>
              </a:rPr>
              <a:t>www.doe.gov</a:t>
            </a:r>
            <a:endParaRPr sz="2960" i="1"/>
          </a:p>
          <a:p>
            <a:pPr marL="365760" lvl="0" indent="-256032" algn="l" rtl="0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SzPts val="2960"/>
              <a:buFont typeface="Georgia"/>
              <a:buChar char="•"/>
            </a:pPr>
            <a:r>
              <a:rPr lang="en-US" sz="2960" i="1"/>
              <a:t>“The Virtual Nuclear Tourist” website www.nucleartourist.com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SzPts val="2960"/>
              <a:buFont typeface="Georgia"/>
              <a:buChar char="•"/>
            </a:pPr>
            <a:r>
              <a:rPr lang="en-US" sz="2960" i="1"/>
              <a:t>Nuclear Regulatory Commission (NRC):  </a:t>
            </a:r>
            <a:r>
              <a:rPr lang="en-US" sz="2960" i="1" u="sng">
                <a:solidFill>
                  <a:schemeClr val="hlink"/>
                </a:solidFill>
                <a:hlinkClick r:id="rId4"/>
              </a:rPr>
              <a:t>www.nrc.gov</a:t>
            </a:r>
            <a:endParaRPr sz="2960" i="1"/>
          </a:p>
          <a:p>
            <a:pPr marL="365760" lvl="0" indent="-256032" algn="l" rtl="0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SzPts val="2960"/>
              <a:buFont typeface="Georgia"/>
              <a:buChar char="•"/>
            </a:pPr>
            <a:r>
              <a:rPr lang="en-US" sz="2960" i="1"/>
              <a:t>World Nuclear Association  </a:t>
            </a:r>
            <a:r>
              <a:rPr lang="en-US" sz="2960" i="1" u="sng">
                <a:solidFill>
                  <a:schemeClr val="hlink"/>
                </a:solidFill>
                <a:hlinkClick r:id="rId5"/>
              </a:rPr>
              <a:t>www.world-nuclear.org</a:t>
            </a:r>
            <a:endParaRPr sz="2960" i="1"/>
          </a:p>
          <a:p>
            <a:pPr marL="365760" lvl="0" indent="-9156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590"/>
              <a:buNone/>
            </a:pPr>
            <a:endParaRPr sz="259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06498-CBE7-4B63-AEB5-99C06143ACE9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World Wide</a:t>
            </a:r>
            <a:endParaRPr dirty="0"/>
          </a:p>
        </p:txBody>
      </p:sp>
      <p:pic>
        <p:nvPicPr>
          <p:cNvPr id="143" name="Google Shape;143;p1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930746" y="1612560"/>
            <a:ext cx="7156811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9D9FD-3F1F-423F-9D5F-E729E3B22178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US 2014 Electricity Generation By Type</a:t>
            </a:r>
          </a:p>
        </p:txBody>
      </p:sp>
      <p:pic>
        <p:nvPicPr>
          <p:cNvPr id="149" name="Google Shape;149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10782"/>
          <a:stretch/>
        </p:blipFill>
        <p:spPr>
          <a:xfrm>
            <a:off x="1553591" y="1690689"/>
            <a:ext cx="6205491" cy="3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FD7BF-76C6-42C6-BE2C-6E29B1900A8B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53" y="221941"/>
            <a:ext cx="6013144" cy="4509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92B65-D5F0-469B-8668-0C499EF407DA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en-US" sz="3600" dirty="0"/>
              <a:t>Reducing The Carbon Footprint</a:t>
            </a:r>
          </a:p>
        </p:txBody>
      </p:sp>
      <p:pic>
        <p:nvPicPr>
          <p:cNvPr id="160" name="Google Shape;160;p2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8345" y="1399587"/>
            <a:ext cx="7227309" cy="46771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194A6-7739-46E7-8D59-A8CC0363DC85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dirty="0"/>
              <a:t>Top 10 Nuclear Generating Countries</a:t>
            </a:r>
            <a:endParaRPr dirty="0"/>
          </a:p>
        </p:txBody>
      </p:sp>
      <p:pic>
        <p:nvPicPr>
          <p:cNvPr id="166" name="Google Shape;166;p2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4924"/>
          <a:stretch/>
        </p:blipFill>
        <p:spPr>
          <a:xfrm>
            <a:off x="1201334" y="1690689"/>
            <a:ext cx="6741331" cy="43014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5C3375-D571-4C3F-BC1E-9D417578FAD2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Fission vs Combustion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Fission</a:t>
            </a:r>
            <a:endParaRPr dirty="0"/>
          </a:p>
          <a:p>
            <a:pPr marL="822960" lvl="1" indent="-256032">
              <a:spcBef>
                <a:spcPts val="300"/>
              </a:spcBef>
              <a:buSzPts val="2800"/>
              <a:buChar char="•"/>
            </a:pPr>
            <a:r>
              <a:rPr lang="en-US" b="1" dirty="0"/>
              <a:t>n + U235 =&gt; (U236)* =&gt; FF + FF + 2-5n’s + g + ENERGY</a:t>
            </a:r>
            <a:endParaRPr dirty="0"/>
          </a:p>
          <a:p>
            <a:pPr marL="365760" lvl="0" indent="-256032" algn="l" rtl="0">
              <a:spcBef>
                <a:spcPts val="3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Combustion</a:t>
            </a:r>
            <a:endParaRPr dirty="0"/>
          </a:p>
          <a:p>
            <a:pPr marL="822960" lvl="1" indent="-256032">
              <a:spcBef>
                <a:spcPts val="300"/>
              </a:spcBef>
              <a:buSzPts val="2800"/>
              <a:buChar char="•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4 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+  2O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=&gt;  CO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+  2H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O  +  ENERGY</a:t>
            </a:r>
            <a:endParaRPr dirty="0"/>
          </a:p>
          <a:p>
            <a:pPr marL="365760" lvl="0" indent="-78232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2392B-068A-4212-B981-8EBECE48F2A0}"/>
              </a:ext>
            </a:extLst>
          </p:cNvPr>
          <p:cNvSpPr txBox="1"/>
          <p:nvPr/>
        </p:nvSpPr>
        <p:spPr>
          <a:xfrm>
            <a:off x="-124287" y="6186782"/>
            <a:ext cx="4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Nuclear Power: Clean, Safe, and Effective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bts1">
  <a:themeElements>
    <a:clrScheme name="Custom 1">
      <a:dk1>
        <a:srgbClr val="022A3A"/>
      </a:dk1>
      <a:lt1>
        <a:srgbClr val="FFFEF9"/>
      </a:lt1>
      <a:dk2>
        <a:srgbClr val="022A3A"/>
      </a:dk2>
      <a:lt2>
        <a:srgbClr val="FFFEF9"/>
      </a:lt2>
      <a:accent1>
        <a:srgbClr val="000000"/>
      </a:accent1>
      <a:accent2>
        <a:srgbClr val="C6CCD0"/>
      </a:accent2>
      <a:accent3>
        <a:srgbClr val="FFFEF9"/>
      </a:accent3>
      <a:accent4>
        <a:srgbClr val="E8B010"/>
      </a:accent4>
      <a:accent5>
        <a:srgbClr val="0076A9"/>
      </a:accent5>
      <a:accent6>
        <a:srgbClr val="022A3A"/>
      </a:accent6>
      <a:hlink>
        <a:srgbClr val="0076A9"/>
      </a:hlink>
      <a:folHlink>
        <a:srgbClr val="0076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ts1" id="{6B590766-0EA8-488A-B709-0F1DFBF41585}" vid="{825A0819-30E0-4683-9E6E-32E24A3E837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fbts1</Template>
  <TotalTime>100</TotalTime>
  <Words>1082</Words>
  <Application>Microsoft Office PowerPoint</Application>
  <PresentationFormat>On-screen Show (4:3)</PresentationFormat>
  <Paragraphs>128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Rockwell</vt:lpstr>
      <vt:lpstr>Trebuchet MS</vt:lpstr>
      <vt:lpstr>Wingdings</vt:lpstr>
      <vt:lpstr>fbts1</vt:lpstr>
      <vt:lpstr>Nuclear Power</vt:lpstr>
      <vt:lpstr>PowerPoint Presentation</vt:lpstr>
      <vt:lpstr>Nuclear Power Plants in America</vt:lpstr>
      <vt:lpstr>World Wide</vt:lpstr>
      <vt:lpstr>US 2014 Electricity Generation By Type</vt:lpstr>
      <vt:lpstr>PowerPoint Presentation</vt:lpstr>
      <vt:lpstr>Reducing The Carbon Footprint</vt:lpstr>
      <vt:lpstr>Top 10 Nuclear Generating Countries</vt:lpstr>
      <vt:lpstr>Fission vs Combustion</vt:lpstr>
      <vt:lpstr>Atomic Stability</vt:lpstr>
      <vt:lpstr>Chain Reaction</vt:lpstr>
      <vt:lpstr>Controlling the Reaction</vt:lpstr>
      <vt:lpstr>Controlling the Reaction</vt:lpstr>
      <vt:lpstr>Controlling the Reaction</vt:lpstr>
      <vt:lpstr>Bang For Your Buck</vt:lpstr>
      <vt:lpstr>Closer View</vt:lpstr>
      <vt:lpstr>Energy Required To Power A Light Bulb For 1 Year.</vt:lpstr>
      <vt:lpstr>Navy Nuclear Reactor</vt:lpstr>
      <vt:lpstr>Putting It All Together</vt:lpstr>
      <vt:lpstr>In Real Life</vt:lpstr>
      <vt:lpstr>PowerPoint Presentation</vt:lpstr>
      <vt:lpstr>Benefits Of Nuclear Power</vt:lpstr>
      <vt:lpstr>Myths About Nuclear Power</vt:lpstr>
      <vt:lpstr>Radiation Typed &amp; Shielding</vt:lpstr>
      <vt:lpstr>PowerPoint Presentation</vt:lpstr>
      <vt:lpstr>What About The Waste?</vt:lpstr>
      <vt:lpstr>Navy Track Record</vt:lpstr>
      <vt:lpstr>The Man</vt:lpstr>
      <vt:lpstr>Nuclear Vessels</vt:lpstr>
      <vt:lpstr>Nuclear Engineering In The Navy!</vt:lpstr>
      <vt:lpstr>Civilian Engineering Jobs</vt:lpstr>
      <vt:lpstr>Questions? Want More Info?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Power</dc:title>
  <cp:lastModifiedBy>Michael Harshbarger</cp:lastModifiedBy>
  <cp:revision>11</cp:revision>
  <dcterms:modified xsi:type="dcterms:W3CDTF">2019-04-07T20:29:05Z</dcterms:modified>
</cp:coreProperties>
</file>