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914" y="8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8475" cy="466725"/>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338" y="0"/>
            <a:ext cx="3038475" cy="466725"/>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3038475" cy="466725"/>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7" name="Google Shape;147;p10: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Reservists who do not have any active duty time accrued will qualify for the Montgomery GI Bill Selective reserve. You bring a DD214 to your school’s veterans affairs office to request this benefit. The cool thing about this program is it wont disqualify you for using FAFSA (free application for student aid) and other state financial assistance. When you do accrue active duty time, you can roll over into the POST 9/11 GI Bill that we talked about on the previous slide. </a:t>
            </a:r>
            <a:endParaRPr/>
          </a:p>
        </p:txBody>
      </p:sp>
      <p:sp>
        <p:nvSpPr>
          <p:cNvPr id="148" name="Google Shape;148;p10:notes"/>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p11: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These are some of the most common ways for a member to increase their POST 9/11 GI bill entitlements. </a:t>
            </a:r>
            <a:endParaRPr/>
          </a:p>
        </p:txBody>
      </p:sp>
      <p:sp>
        <p:nvSpPr>
          <p:cNvPr id="155" name="Google Shape;155;p11:notes"/>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1" name="Google Shape;161;p12: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Nationwide, here is a list of locations a NOSC is located. Let’s say a member decides to move halfway across the country, a lot of people think they are forever assigned to their NOSC. Not always the case. Moving in the SELRES is easy! Sailors will drill at the NOSC nearest their residence and are free to move at any time </a:t>
            </a:r>
            <a:endParaRPr/>
          </a:p>
          <a:p>
            <a:pPr marL="2743200" lvl="6" indent="0" algn="l" rtl="0">
              <a:spcBef>
                <a:spcPts val="0"/>
              </a:spcBef>
              <a:spcAft>
                <a:spcPts val="0"/>
              </a:spcAft>
              <a:buClr>
                <a:schemeClr val="dk1"/>
              </a:buClr>
              <a:buSzPts val="1200"/>
              <a:buFont typeface="Calibri"/>
              <a:buNone/>
            </a:pPr>
            <a:r>
              <a:rPr lang="en-US" i="1"/>
              <a:t>*on their own dime*</a:t>
            </a:r>
            <a:endParaRPr/>
          </a:p>
          <a:p>
            <a:pPr marL="0" lvl="0" indent="0" algn="l" rtl="0">
              <a:spcBef>
                <a:spcPts val="0"/>
              </a:spcBef>
              <a:spcAft>
                <a:spcPts val="0"/>
              </a:spcAft>
              <a:buNone/>
            </a:pPr>
            <a:r>
              <a:rPr lang="en-US"/>
              <a:t>Everything happens digitally before the move and the Sailor can drill forward to ensure they don’t miss any drill dates. </a:t>
            </a:r>
            <a:r>
              <a:rPr lang="en-US" i="1">
                <a:solidFill>
                  <a:srgbClr val="FF0000"/>
                </a:solidFill>
              </a:rPr>
              <a:t>*flexibility*</a:t>
            </a:r>
            <a:endParaRPr/>
          </a:p>
          <a:p>
            <a:pPr marL="0" lvl="0" indent="0" algn="l" rtl="0">
              <a:spcBef>
                <a:spcPts val="0"/>
              </a:spcBef>
              <a:spcAft>
                <a:spcPts val="0"/>
              </a:spcAft>
              <a:buNone/>
            </a:pPr>
            <a:r>
              <a:rPr lang="en-US"/>
              <a:t>Berthing and meals are provided for Sailors living outside a 50 mile radius.</a:t>
            </a:r>
            <a:endParaRPr/>
          </a:p>
          <a:p>
            <a:pPr marL="0" lvl="0" indent="0" algn="l" rtl="0">
              <a:spcBef>
                <a:spcPts val="0"/>
              </a:spcBef>
              <a:spcAft>
                <a:spcPts val="0"/>
              </a:spcAft>
              <a:buNone/>
            </a:pPr>
            <a:endParaRPr/>
          </a:p>
        </p:txBody>
      </p:sp>
      <p:sp>
        <p:nvSpPr>
          <p:cNvPr id="162" name="Google Shape;162;p12:notes"/>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3: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8" name="Google Shape;168;p13: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 name="Google Shape;169;p13:notes"/>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5" name="Google Shape;175;p14: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Security: There's a certain stability the Navy can provide that no other company can. We have no cutbacks or layoffs, we offer full retirement packages after 20 years of service and even have a retirement system you can invest into should you decide to leave the Navy earlier. Medical and dental is discounted and does not increase because you have another child. In comparison to a civilian who on average pays 300-500 for a family of 3 and this doesn’t include copays. These are everyday stressors a lot of civilians are not concerned with. </a:t>
            </a:r>
            <a:endParaRPr/>
          </a:p>
        </p:txBody>
      </p:sp>
      <p:sp>
        <p:nvSpPr>
          <p:cNvPr id="176" name="Google Shape;176;p14:notes"/>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2" name="Google Shape;182;p15: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Success:</a:t>
            </a:r>
            <a:endParaRPr/>
          </a:p>
          <a:p>
            <a:pPr marL="0" lvl="0" indent="0" algn="l" rtl="0">
              <a:spcBef>
                <a:spcPts val="0"/>
              </a:spcBef>
              <a:spcAft>
                <a:spcPts val="0"/>
              </a:spcAft>
              <a:buNone/>
            </a:pPr>
            <a:r>
              <a:rPr lang="en-US"/>
              <a:t>A lot of people decide to try the reserves first because applicants think it’s a low risk investment. They can go active duty after they decide they want to serve their country in a bigger role. There are opportunities available. One way is to communicate with a Command Career Counselor of your intentions and they will see if there are openings for you to laterally cross over from the Reserve component to the Active Component. This again, offers flexibility a lot of other businesses cannot offer. You can achieve success as a reservist because you’ll network with professionals ranging from doctors to engineers and be given the opportunity to be recognized for certain achievements through awards. </a:t>
            </a:r>
            <a:endParaRPr/>
          </a:p>
        </p:txBody>
      </p:sp>
      <p:sp>
        <p:nvSpPr>
          <p:cNvPr id="183" name="Google Shape;183;p15:notes"/>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16: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9" name="Google Shape;189;p16: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Overall the New accession training program can provide an outlet for those who need a getaway from their everyday lives but also has the capability to enhance a person’s professional career. If you or someone else you know might benefit from this program please have them talk to me after class or call 1 800-USA-NAVY!</a:t>
            </a:r>
            <a:endParaRPr/>
          </a:p>
        </p:txBody>
      </p:sp>
      <p:sp>
        <p:nvSpPr>
          <p:cNvPr id="190" name="Google Shape;190;p16:notes"/>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6" name="Google Shape;196;p17: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7" name="Google Shape;197;p17:notes"/>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1" name="Google Shape;91;p2: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 name="Google Shape;92;p2:notes"/>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8" name="Google Shape;98;p3: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9" name="Google Shape;99;p3:notes"/>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MONEY: There is flexibility with when you can drill. A lot of Navy operational support centers will have alpha and bravo drill weekends so the NOSC is not overpacked and the NOSC staff is not overwhelmed. </a:t>
            </a:r>
            <a:endParaRPr/>
          </a:p>
        </p:txBody>
      </p:sp>
      <p:sp>
        <p:nvSpPr>
          <p:cNvPr id="106" name="Google Shape;106;p4:notes"/>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p5: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This is a snap shot of the most recent pay chart for a drilling reservist. A NAT sailor has the opportunity to make $400 per drill weekend after six years. </a:t>
            </a:r>
            <a:endParaRPr/>
          </a:p>
        </p:txBody>
      </p:sp>
      <p:sp>
        <p:nvSpPr>
          <p:cNvPr id="113" name="Google Shape;113;p5:notes"/>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6: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p6: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The blended retirement system allows a servicemember to be in charge of their retirement. A lot of drilling reservist’s tend to use their drill pay to pay for their medical services and then deposit the residual amount into the blended retirement system. A reservist still has the ability to retire after 20 years as long as they meet certain requirements. </a:t>
            </a:r>
            <a:endParaRPr/>
          </a:p>
        </p:txBody>
      </p:sp>
      <p:sp>
        <p:nvSpPr>
          <p:cNvPr id="121" name="Google Shape;121;p6:notes"/>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7: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a:t>Adventure/Travel:</a:t>
            </a:r>
            <a:endParaRPr/>
          </a:p>
          <a:p>
            <a:pPr marL="0" marR="0" lvl="0" indent="0" algn="l" rtl="0">
              <a:lnSpc>
                <a:spcPct val="100000"/>
              </a:lnSpc>
              <a:spcBef>
                <a:spcPts val="0"/>
              </a:spcBef>
              <a:spcAft>
                <a:spcPts val="0"/>
              </a:spcAft>
              <a:buClr>
                <a:schemeClr val="dk1"/>
              </a:buClr>
              <a:buSzPts val="1200"/>
              <a:buFont typeface="Calibri"/>
              <a:buNone/>
            </a:pPr>
            <a:r>
              <a:rPr lang="en-US"/>
              <a:t>During annual trainings, you have the opportunity to be a passenger on an Aircraft carrier or submarine, your ID card is your passport. No long waits to renew or obtain a passport. Some of the countries I’ve visited are Dubai, Singapore, Thailand, Philippines, Hong Kong, Spain, and Italy. Not doing anything over the summer and you’d like to spend a bit more time on active duty. GOVDelivery is an email system that provides notifications of existing opportunities for a member to be activated for certain exercises or missions happening all around the globe. All this is free all while earning a paycheck the entire time, obtaining training, and an opportunity to network with actual professionals in the workforce!</a:t>
            </a:r>
            <a:endParaRPr/>
          </a:p>
          <a:p>
            <a:pPr marL="0" marR="0" lvl="0" indent="0" algn="l" rtl="0">
              <a:lnSpc>
                <a:spcPct val="100000"/>
              </a:lnSpc>
              <a:spcBef>
                <a:spcPts val="0"/>
              </a:spcBef>
              <a:spcAft>
                <a:spcPts val="0"/>
              </a:spcAft>
              <a:buClr>
                <a:schemeClr val="dk1"/>
              </a:buClr>
              <a:buSzPts val="1200"/>
              <a:buFont typeface="Calibri"/>
              <a:buNone/>
            </a:pPr>
            <a:endParaRPr/>
          </a:p>
          <a:p>
            <a:pPr marL="0" marR="0" lvl="0" indent="0" algn="l" rtl="0">
              <a:lnSpc>
                <a:spcPct val="100000"/>
              </a:lnSpc>
              <a:spcBef>
                <a:spcPts val="0"/>
              </a:spcBef>
              <a:spcAft>
                <a:spcPts val="0"/>
              </a:spcAft>
              <a:buClr>
                <a:schemeClr val="dk1"/>
              </a:buClr>
              <a:buSzPts val="1200"/>
              <a:buFont typeface="Calibri"/>
              <a:buNone/>
            </a:pPr>
            <a:r>
              <a:rPr lang="en-US"/>
              <a:t>Recreation: </a:t>
            </a:r>
            <a:endParaRPr/>
          </a:p>
          <a:p>
            <a:pPr marL="0" marR="0" lvl="0" indent="0" algn="l" rtl="0">
              <a:lnSpc>
                <a:spcPct val="100000"/>
              </a:lnSpc>
              <a:spcBef>
                <a:spcPts val="0"/>
              </a:spcBef>
              <a:spcAft>
                <a:spcPts val="0"/>
              </a:spcAft>
              <a:buClr>
                <a:schemeClr val="dk1"/>
              </a:buClr>
              <a:buSzPts val="1200"/>
              <a:buFont typeface="Calibri"/>
              <a:buNone/>
            </a:pPr>
            <a:r>
              <a:rPr lang="en-US"/>
              <a:t>A show of hands who likes to play basketball, baseball, racquetball, go kayaking, or just go camping? Every navy installation will have a local MWR (morale, welfare, and recreation) office who provides equipment. They offer kayaks with life vests, tents with sleeping bags, even bikes with full head and fall protection for those who forgot how to ride a bike. They also offer discount on tickets to places like Disneyland, universal studios, and other attractions. You’ll have free access to bases where they have more than 1 gym with 2 basketball courts, a workout facility with treadmills, full sets of workout equipment, and a room designated for cardio classes. </a:t>
            </a:r>
            <a:endParaRPr/>
          </a:p>
        </p:txBody>
      </p:sp>
      <p:sp>
        <p:nvSpPr>
          <p:cNvPr id="128" name="Google Shape;128;p7:notes"/>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 name="Google Shape;133;p8: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Training: New accession training sailors receive the technical knowledge to assist active duty personnel with critical missions around the world. They obtain training using state of the art equipment to learn how to repair aircrafts, provide medical care, repair weapons systems, etc. Obtaining certificates that can provide an upper hand when applying for local, state, and federal jobs. </a:t>
            </a:r>
            <a:endParaRPr/>
          </a:p>
        </p:txBody>
      </p:sp>
      <p:sp>
        <p:nvSpPr>
          <p:cNvPr id="134" name="Google Shape;134;p8:notes"/>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0" name="Google Shape;140;p9: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EDUCATION: Go to school and get paid to do it!</a:t>
            </a:r>
            <a:endParaRPr/>
          </a:p>
          <a:p>
            <a:pPr marL="0" lvl="0" indent="0" algn="l" rtl="0">
              <a:spcBef>
                <a:spcPts val="0"/>
              </a:spcBef>
              <a:spcAft>
                <a:spcPts val="0"/>
              </a:spcAft>
              <a:buNone/>
            </a:pPr>
            <a:r>
              <a:rPr lang="en-US"/>
              <a:t>BAH is basic allowance for housing. This will allow a member to be paid a certain amount of money for an advanced pay grade to take care of school expenses. The rate at which they are paid will be determined by how much total active duty time they have and the location of their school. For example, if you go to school in San Diego, for every 30 days of school attended you will be given $2,643 untaxed. This does not include the money to pay for tuition. </a:t>
            </a:r>
            <a:endParaRPr/>
          </a:p>
        </p:txBody>
      </p:sp>
      <p:sp>
        <p:nvSpPr>
          <p:cNvPr id="141" name="Google Shape;141;p9:notes"/>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00199"/>
            <a:ext cx="7772400" cy="1909763"/>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909609"/>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87170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6133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1823170"/>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049137"/>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642228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117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117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79575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565458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438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438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17708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007892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5549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0" y="457200"/>
            <a:ext cx="5629643" cy="1072342"/>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1596044"/>
            <a:ext cx="4629150" cy="426500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96044"/>
            <a:ext cx="2949178" cy="42729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935045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0" y="457200"/>
            <a:ext cx="5654581" cy="102246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1546167"/>
            <a:ext cx="4629150" cy="431488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1554104"/>
            <a:ext cx="2949178" cy="43148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87160346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067550" cy="118405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49" y="1825625"/>
            <a:ext cx="8341851" cy="393509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7" name="Picture 16">
            <a:extLst>
              <a:ext uri="{FF2B5EF4-FFF2-40B4-BE49-F238E27FC236}">
                <a16:creationId xmlns:a16="http://schemas.microsoft.com/office/drawing/2014/main" id="{5014B7D9-8DEE-417C-89BA-ED84AC0F841A}"/>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573978" y="5991142"/>
            <a:ext cx="1396538" cy="753908"/>
          </a:xfrm>
          <a:prstGeom prst="rect">
            <a:avLst/>
          </a:prstGeom>
        </p:spPr>
      </p:pic>
      <p:cxnSp>
        <p:nvCxnSpPr>
          <p:cNvPr id="21" name="Straight Connector 20">
            <a:extLst>
              <a:ext uri="{FF2B5EF4-FFF2-40B4-BE49-F238E27FC236}">
                <a16:creationId xmlns:a16="http://schemas.microsoft.com/office/drawing/2014/main" id="{C2505817-2387-478B-93DC-8F07968557CF}"/>
              </a:ext>
            </a:extLst>
          </p:cNvPr>
          <p:cNvCxnSpPr>
            <a:cxnSpLocks/>
          </p:cNvCxnSpPr>
          <p:nvPr/>
        </p:nvCxnSpPr>
        <p:spPr>
          <a:xfrm>
            <a:off x="7508081" y="5991142"/>
            <a:ext cx="0" cy="753908"/>
          </a:xfrm>
          <a:prstGeom prst="line">
            <a:avLst/>
          </a:prstGeom>
          <a:ln>
            <a:solidFill>
              <a:srgbClr val="E8B010"/>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F2FAA923-2398-4698-8577-30BE984FDF51}"/>
              </a:ext>
            </a:extLst>
          </p:cNvPr>
          <p:cNvSpPr txBox="1"/>
          <p:nvPr/>
        </p:nvSpPr>
        <p:spPr>
          <a:xfrm>
            <a:off x="5336385" y="6037164"/>
            <a:ext cx="2171696" cy="707886"/>
          </a:xfrm>
          <a:prstGeom prst="rect">
            <a:avLst/>
          </a:prstGeom>
          <a:noFill/>
        </p:spPr>
        <p:txBody>
          <a:bodyPr wrap="square" rtlCol="0">
            <a:spAutoFit/>
          </a:bodyPr>
          <a:lstStyle/>
          <a:p>
            <a:pPr algn="r"/>
            <a:r>
              <a:rPr lang="en-US" sz="800" dirty="0">
                <a:latin typeface="Rockwell" panose="02060603020205020403" pitchFamily="18" charset="0"/>
              </a:rPr>
              <a:t>33.4485</a:t>
            </a:r>
            <a:r>
              <a:rPr lang="en-US" sz="800" kern="1200" dirty="0">
                <a:solidFill>
                  <a:schemeClr val="tx1"/>
                </a:solidFill>
                <a:latin typeface="Rockwell" panose="02060603020205020403" pitchFamily="18" charset="0"/>
                <a:ea typeface="+mn-ea"/>
                <a:cs typeface="+mn-cs"/>
              </a:rPr>
              <a:t>° N, -112.0721 ° W</a:t>
            </a:r>
          </a:p>
          <a:p>
            <a:pPr algn="r"/>
            <a:r>
              <a:rPr lang="en-US" sz="800" kern="1200" dirty="0">
                <a:solidFill>
                  <a:schemeClr val="tx1"/>
                </a:solidFill>
                <a:latin typeface="Rockwell" panose="02060603020205020403" pitchFamily="18" charset="0"/>
                <a:ea typeface="+mn-ea"/>
                <a:cs typeface="+mn-cs"/>
              </a:rPr>
              <a:t>US NAVY 3RD FLEET</a:t>
            </a:r>
          </a:p>
          <a:p>
            <a:pPr algn="r"/>
            <a:r>
              <a:rPr lang="en-US" sz="800" kern="1200" dirty="0">
                <a:solidFill>
                  <a:schemeClr val="tx1"/>
                </a:solidFill>
                <a:latin typeface="Rockwell" panose="02060603020205020403" pitchFamily="18" charset="0"/>
                <a:ea typeface="+mn-ea"/>
                <a:cs typeface="+mn-cs"/>
              </a:rPr>
              <a:t>NRC REGION WEST</a:t>
            </a:r>
          </a:p>
          <a:p>
            <a:pPr algn="r"/>
            <a:r>
              <a:rPr lang="en-US" sz="800" kern="1200" dirty="0">
                <a:solidFill>
                  <a:schemeClr val="tx1"/>
                </a:solidFill>
                <a:latin typeface="Rockwell" panose="02060603020205020403" pitchFamily="18" charset="0"/>
                <a:ea typeface="+mn-ea"/>
                <a:cs typeface="+mn-cs"/>
              </a:rPr>
              <a:t>NAVY RECRUITING DISTRICT</a:t>
            </a:r>
          </a:p>
          <a:p>
            <a:pPr algn="r"/>
            <a:r>
              <a:rPr lang="en-US" sz="800" kern="1200" dirty="0">
                <a:solidFill>
                  <a:schemeClr val="tx1"/>
                </a:solidFill>
                <a:latin typeface="Rockwell" panose="02060603020205020403" pitchFamily="18" charset="0"/>
                <a:ea typeface="+mn-ea"/>
                <a:cs typeface="+mn-cs"/>
              </a:rPr>
              <a:t>62410</a:t>
            </a:r>
            <a:endParaRPr lang="en-US" sz="800" dirty="0">
              <a:latin typeface="Rockwell" panose="02060603020205020403" pitchFamily="18" charset="0"/>
            </a:endParaRPr>
          </a:p>
        </p:txBody>
      </p:sp>
      <p:pic>
        <p:nvPicPr>
          <p:cNvPr id="31" name="Picture 30">
            <a:extLst>
              <a:ext uri="{FF2B5EF4-FFF2-40B4-BE49-F238E27FC236}">
                <a16:creationId xmlns:a16="http://schemas.microsoft.com/office/drawing/2014/main" id="{06232A91-ABCB-486E-B618-B1F398EFACC2}"/>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7786445" y="365126"/>
            <a:ext cx="1184055" cy="1184055"/>
          </a:xfrm>
          <a:prstGeom prst="rect">
            <a:avLst/>
          </a:prstGeom>
        </p:spPr>
      </p:pic>
    </p:spTree>
    <p:extLst>
      <p:ext uri="{BB962C8B-B14F-4D97-AF65-F5344CB8AC3E}">
        <p14:creationId xmlns:p14="http://schemas.microsoft.com/office/powerpoint/2010/main" val="2044934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914400" rtl="0" eaLnBrk="1" latinLnBrk="0" hangingPunct="1">
        <a:lnSpc>
          <a:spcPct val="90000"/>
        </a:lnSpc>
        <a:spcBef>
          <a:spcPct val="0"/>
        </a:spcBef>
        <a:buNone/>
        <a:defRPr sz="4000" kern="1200">
          <a:solidFill>
            <a:schemeClr val="tx1"/>
          </a:solidFill>
          <a:latin typeface="Rockwell" panose="02060603020205020403" pitchFamily="18" charset="0"/>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
        <a:defRPr sz="2800" kern="1200">
          <a:solidFill>
            <a:schemeClr val="tx1"/>
          </a:solidFill>
          <a:latin typeface="Rockwell" panose="02060603020205020403" pitchFamily="18"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Rockwell" panose="02060603020205020403" pitchFamily="18" charset="0"/>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Rockwell" panose="02060603020205020403" pitchFamily="18" charset="0"/>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Rockwell" panose="02060603020205020403" pitchFamily="18" charset="0"/>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Rockwell" panose="020606030202050204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tricare.mil/CoveredServices/Dental/TDP/Cost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s://tricare.mil/Costs/DentalCosts/TDP/CostShares"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2" name="Google Shape;94;p14">
            <a:extLst>
              <a:ext uri="{FF2B5EF4-FFF2-40B4-BE49-F238E27FC236}">
                <a16:creationId xmlns:a16="http://schemas.microsoft.com/office/drawing/2014/main" id="{99B25B60-D4A8-462C-B108-1B455E7F6283}"/>
              </a:ext>
            </a:extLst>
          </p:cNvPr>
          <p:cNvSpPr txBox="1">
            <a:spLocks/>
          </p:cNvSpPr>
          <p:nvPr/>
        </p:nvSpPr>
        <p:spPr>
          <a:xfrm>
            <a:off x="742950" y="2766219"/>
            <a:ext cx="7886700" cy="1325562"/>
          </a:xfrm>
          <a:prstGeom prst="rect">
            <a:avLst/>
          </a:prstGeom>
          <a:noFill/>
          <a:ln>
            <a:noFill/>
          </a:ln>
          <a:effectLst>
            <a:outerShdw dist="50800" dir="5400000" sx="69000" sy="69000" algn="ctr" rotWithShape="0">
              <a:srgbClr val="000000">
                <a:alpha val="80000"/>
              </a:srgbClr>
            </a:outerShdw>
          </a:effectLst>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000" kern="1200">
                <a:solidFill>
                  <a:schemeClr val="tx1"/>
                </a:solidFill>
                <a:latin typeface="Rockwell" panose="02060603020205020403" pitchFamily="18" charset="0"/>
                <a:ea typeface="+mj-ea"/>
                <a:cs typeface="+mj-cs"/>
              </a:defRPr>
            </a:lvl1pPr>
          </a:lstStyle>
          <a:p>
            <a:pPr algn="ctr">
              <a:spcBef>
                <a:spcPts val="0"/>
              </a:spcBef>
              <a:buClr>
                <a:schemeClr val="dk1"/>
              </a:buClr>
              <a:buSzPts val="4320"/>
              <a:buFont typeface="Calibri"/>
              <a:buNone/>
            </a:pPr>
            <a:r>
              <a:rPr lang="en-US" sz="4320"/>
              <a:t>New Accession Training Program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2"/>
          <p:cNvSpPr txBox="1">
            <a:spLocks noGrp="1"/>
          </p:cNvSpPr>
          <p:nvPr>
            <p:ph type="title" idx="4294967295"/>
          </p:nvPr>
        </p:nvSpPr>
        <p:spPr>
          <a:xfrm>
            <a:off x="304800" y="365125"/>
            <a:ext cx="8105775" cy="1325563"/>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dk1"/>
              </a:buClr>
              <a:buSzPts val="4800"/>
              <a:buFont typeface="Calibri"/>
              <a:buNone/>
            </a:pPr>
            <a:r>
              <a:rPr lang="en-US" sz="4800" dirty="0"/>
              <a:t>Montgomery GI Bill-SR</a:t>
            </a:r>
            <a:endParaRPr dirty="0"/>
          </a:p>
        </p:txBody>
      </p:sp>
      <p:sp>
        <p:nvSpPr>
          <p:cNvPr id="151" name="Google Shape;151;p22"/>
          <p:cNvSpPr txBox="1">
            <a:spLocks noGrp="1"/>
          </p:cNvSpPr>
          <p:nvPr>
            <p:ph type="body" idx="4294967295"/>
          </p:nvPr>
        </p:nvSpPr>
        <p:spPr>
          <a:xfrm>
            <a:off x="0" y="1690688"/>
            <a:ext cx="8839200" cy="4879975"/>
          </a:xfrm>
          <a:prstGeom prst="rect">
            <a:avLst/>
          </a:prstGeom>
          <a:noFill/>
          <a:ln>
            <a:noFill/>
          </a:ln>
        </p:spPr>
        <p:txBody>
          <a:bodyPr spcFirstLastPara="1" wrap="square" lIns="91425" tIns="45700" rIns="91425" bIns="45700" anchor="t" anchorCtr="0">
            <a:noAutofit/>
          </a:bodyPr>
          <a:lstStyle/>
          <a:p>
            <a:pPr marL="171450" lvl="0" indent="-171450" algn="l" rtl="0">
              <a:lnSpc>
                <a:spcPct val="90000"/>
              </a:lnSpc>
              <a:spcBef>
                <a:spcPts val="0"/>
              </a:spcBef>
              <a:spcAft>
                <a:spcPts val="0"/>
              </a:spcAft>
              <a:buClr>
                <a:schemeClr val="dk1"/>
              </a:buClr>
              <a:buSzPts val="2400"/>
              <a:buChar char="•"/>
            </a:pPr>
            <a:r>
              <a:rPr lang="en-US" sz="2000" b="1" dirty="0"/>
              <a:t>All NAT Sailors meeting Satisfactory Performance Qualify.</a:t>
            </a:r>
            <a:endParaRPr sz="2400" dirty="0"/>
          </a:p>
          <a:p>
            <a:pPr marL="171450" lvl="0" indent="-171450" algn="l" rtl="0">
              <a:lnSpc>
                <a:spcPct val="90000"/>
              </a:lnSpc>
              <a:spcBef>
                <a:spcPts val="750"/>
              </a:spcBef>
              <a:spcAft>
                <a:spcPts val="0"/>
              </a:spcAft>
              <a:buClr>
                <a:schemeClr val="dk1"/>
              </a:buClr>
              <a:buSzPts val="2400"/>
              <a:buChar char="•"/>
            </a:pPr>
            <a:r>
              <a:rPr lang="en-US" sz="2000" b="1" dirty="0"/>
              <a:t>Upon receipt of a discharge from active duty form (DD-214, a sailor may enroll but must maintain satisfactory attendance at Drill.</a:t>
            </a:r>
            <a:endParaRPr sz="2400" dirty="0"/>
          </a:p>
          <a:p>
            <a:pPr marL="171450" lvl="0" indent="-171450" algn="l" rtl="0">
              <a:lnSpc>
                <a:spcPct val="90000"/>
              </a:lnSpc>
              <a:spcBef>
                <a:spcPts val="750"/>
              </a:spcBef>
              <a:spcAft>
                <a:spcPts val="0"/>
              </a:spcAft>
              <a:buClr>
                <a:schemeClr val="dk1"/>
              </a:buClr>
              <a:buSzPts val="2400"/>
              <a:buChar char="•"/>
            </a:pPr>
            <a:r>
              <a:rPr lang="en-US" sz="2000" b="1" dirty="0"/>
              <a:t>No “buy in” required</a:t>
            </a:r>
            <a:endParaRPr sz="2400" dirty="0"/>
          </a:p>
          <a:p>
            <a:pPr marL="171450" lvl="0" indent="-171450" algn="l" rtl="0">
              <a:lnSpc>
                <a:spcPct val="90000"/>
              </a:lnSpc>
              <a:spcBef>
                <a:spcPts val="750"/>
              </a:spcBef>
              <a:spcAft>
                <a:spcPts val="0"/>
              </a:spcAft>
              <a:buClr>
                <a:schemeClr val="dk1"/>
              </a:buClr>
              <a:buSzPts val="2400"/>
              <a:buChar char="•"/>
            </a:pPr>
            <a:r>
              <a:rPr lang="en-US" sz="2000" b="1" dirty="0"/>
              <a:t>Full Time = $368/</a:t>
            </a:r>
            <a:r>
              <a:rPr lang="en-US" sz="2000" b="1" dirty="0" err="1"/>
              <a:t>mo</a:t>
            </a:r>
            <a:r>
              <a:rPr lang="en-US" sz="2000" b="1" dirty="0"/>
              <a:t> = $13,248/36mo</a:t>
            </a:r>
            <a:endParaRPr sz="2400" dirty="0"/>
          </a:p>
          <a:p>
            <a:pPr marL="171450" lvl="0" indent="-171450" algn="l" rtl="0">
              <a:lnSpc>
                <a:spcPct val="90000"/>
              </a:lnSpc>
              <a:spcBef>
                <a:spcPts val="750"/>
              </a:spcBef>
              <a:spcAft>
                <a:spcPts val="0"/>
              </a:spcAft>
              <a:buClr>
                <a:schemeClr val="dk1"/>
              </a:buClr>
              <a:buSzPts val="2400"/>
              <a:buChar char="•"/>
            </a:pPr>
            <a:r>
              <a:rPr lang="en-US" sz="2000" b="1" dirty="0"/>
              <a:t>¾ Time = $275/</a:t>
            </a:r>
            <a:r>
              <a:rPr lang="en-US" sz="2000" b="1" dirty="0" err="1"/>
              <a:t>mo</a:t>
            </a:r>
            <a:r>
              <a:rPr lang="en-US" sz="2000" b="1" dirty="0"/>
              <a:t> = $9900/36mo</a:t>
            </a:r>
            <a:endParaRPr sz="2400" dirty="0"/>
          </a:p>
          <a:p>
            <a:pPr marL="171450" lvl="0" indent="-171450" algn="l" rtl="0">
              <a:lnSpc>
                <a:spcPct val="90000"/>
              </a:lnSpc>
              <a:spcBef>
                <a:spcPts val="750"/>
              </a:spcBef>
              <a:spcAft>
                <a:spcPts val="0"/>
              </a:spcAft>
              <a:buClr>
                <a:schemeClr val="dk1"/>
              </a:buClr>
              <a:buSzPts val="2400"/>
              <a:buChar char="•"/>
            </a:pPr>
            <a:r>
              <a:rPr lang="en-US" sz="2000" b="1" dirty="0"/>
              <a:t>½ Time = $183/</a:t>
            </a:r>
            <a:r>
              <a:rPr lang="en-US" sz="2000" b="1" dirty="0" err="1"/>
              <a:t>mo</a:t>
            </a:r>
            <a:r>
              <a:rPr lang="en-US" sz="2000" b="1" dirty="0"/>
              <a:t> = $6588/36mo</a:t>
            </a:r>
            <a:endParaRPr sz="2400" dirty="0"/>
          </a:p>
          <a:p>
            <a:pPr marL="171450" lvl="0" indent="-171450" algn="l" rtl="0">
              <a:lnSpc>
                <a:spcPct val="90000"/>
              </a:lnSpc>
              <a:spcBef>
                <a:spcPts val="750"/>
              </a:spcBef>
              <a:spcAft>
                <a:spcPts val="0"/>
              </a:spcAft>
              <a:buClr>
                <a:schemeClr val="dk1"/>
              </a:buClr>
              <a:buSzPts val="2400"/>
              <a:buChar char="•"/>
            </a:pPr>
            <a:r>
              <a:rPr lang="en-US" sz="2000" b="1" dirty="0"/>
              <a:t>&lt; ½ Time = $92/</a:t>
            </a:r>
            <a:r>
              <a:rPr lang="en-US" sz="2000" b="1" dirty="0" err="1"/>
              <a:t>mo</a:t>
            </a:r>
            <a:r>
              <a:rPr lang="en-US" sz="2000" b="1" dirty="0"/>
              <a:t> = $3312/36mo</a:t>
            </a:r>
            <a:endParaRPr sz="2400" dirty="0"/>
          </a:p>
          <a:p>
            <a:pPr marL="171450" lvl="0" indent="-171450" algn="l" rtl="0">
              <a:lnSpc>
                <a:spcPct val="90000"/>
              </a:lnSpc>
              <a:spcBef>
                <a:spcPts val="750"/>
              </a:spcBef>
              <a:spcAft>
                <a:spcPts val="0"/>
              </a:spcAft>
              <a:buClr>
                <a:schemeClr val="dk1"/>
              </a:buClr>
              <a:buSzPts val="2400"/>
              <a:buChar char="•"/>
            </a:pPr>
            <a:r>
              <a:rPr lang="en-US" sz="2000" b="1" dirty="0"/>
              <a:t>Apprenticeship Training is $276/mo. for the first 6 months, $202.40 for the 2nd 6 months, and $128.80 for the remaining training.</a:t>
            </a:r>
            <a:endParaRP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3"/>
          <p:cNvSpPr txBox="1">
            <a:spLocks noGrp="1"/>
          </p:cNvSpPr>
          <p:nvPr>
            <p:ph type="title" idx="4294967295"/>
          </p:nvPr>
        </p:nvSpPr>
        <p:spPr>
          <a:xfrm>
            <a:off x="0" y="365125"/>
            <a:ext cx="9144000" cy="1325563"/>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dk1"/>
              </a:buClr>
              <a:buSzPts val="4800"/>
              <a:buFont typeface="Calibri"/>
              <a:buNone/>
            </a:pPr>
            <a:r>
              <a:rPr lang="en-US" sz="4400" dirty="0"/>
              <a:t>Post 9/11 GI Bill Qualifying Service</a:t>
            </a:r>
            <a:endParaRPr sz="3600" dirty="0"/>
          </a:p>
        </p:txBody>
      </p:sp>
      <p:sp>
        <p:nvSpPr>
          <p:cNvPr id="158" name="Google Shape;158;p23"/>
          <p:cNvSpPr txBox="1">
            <a:spLocks noGrp="1"/>
          </p:cNvSpPr>
          <p:nvPr>
            <p:ph type="body" idx="4294967295"/>
          </p:nvPr>
        </p:nvSpPr>
        <p:spPr>
          <a:xfrm>
            <a:off x="0" y="1825625"/>
            <a:ext cx="9144000" cy="4351338"/>
          </a:xfrm>
          <a:prstGeom prst="rect">
            <a:avLst/>
          </a:prstGeom>
          <a:noFill/>
          <a:ln>
            <a:noFill/>
          </a:ln>
        </p:spPr>
        <p:txBody>
          <a:bodyPr spcFirstLastPara="1" wrap="square" lIns="91425" tIns="45700" rIns="91425" bIns="45700" anchor="t" anchorCtr="0">
            <a:noAutofit/>
          </a:bodyPr>
          <a:lstStyle/>
          <a:p>
            <a:pPr marL="171450" lvl="0" indent="-177800" rtl="0">
              <a:lnSpc>
                <a:spcPct val="90000"/>
              </a:lnSpc>
              <a:spcBef>
                <a:spcPts val="0"/>
              </a:spcBef>
              <a:spcAft>
                <a:spcPts val="0"/>
              </a:spcAft>
              <a:buClr>
                <a:schemeClr val="dk1"/>
              </a:buClr>
              <a:buSzPts val="2800"/>
              <a:buChar char="•"/>
            </a:pPr>
            <a:r>
              <a:rPr lang="en-US" sz="2800" dirty="0"/>
              <a:t>FTS</a:t>
            </a:r>
            <a:endParaRPr dirty="0"/>
          </a:p>
          <a:p>
            <a:pPr marL="171450" lvl="0" indent="-177800" rtl="0">
              <a:lnSpc>
                <a:spcPct val="90000"/>
              </a:lnSpc>
              <a:spcBef>
                <a:spcPts val="750"/>
              </a:spcBef>
              <a:spcAft>
                <a:spcPts val="0"/>
              </a:spcAft>
              <a:buClr>
                <a:schemeClr val="dk1"/>
              </a:buClr>
              <a:buSzPts val="2800"/>
              <a:buChar char="•"/>
            </a:pPr>
            <a:r>
              <a:rPr lang="en-US" sz="2800" dirty="0"/>
              <a:t>Presidential Recall</a:t>
            </a:r>
            <a:endParaRPr dirty="0"/>
          </a:p>
          <a:p>
            <a:pPr marL="171450" lvl="0" indent="-177800" rtl="0">
              <a:lnSpc>
                <a:spcPct val="90000"/>
              </a:lnSpc>
              <a:spcBef>
                <a:spcPts val="750"/>
              </a:spcBef>
              <a:spcAft>
                <a:spcPts val="0"/>
              </a:spcAft>
              <a:buClr>
                <a:schemeClr val="dk1"/>
              </a:buClr>
              <a:buSzPts val="2800"/>
              <a:buChar char="•"/>
            </a:pPr>
            <a:r>
              <a:rPr lang="en-US" sz="2800" dirty="0"/>
              <a:t>Mobilization (voluntary and involuntary)</a:t>
            </a:r>
            <a:endParaRPr dirty="0"/>
          </a:p>
          <a:p>
            <a:pPr marL="171450" lvl="0" indent="-177800" rtl="0">
              <a:lnSpc>
                <a:spcPct val="90000"/>
              </a:lnSpc>
              <a:spcBef>
                <a:spcPts val="750"/>
              </a:spcBef>
              <a:spcAft>
                <a:spcPts val="0"/>
              </a:spcAft>
              <a:buClr>
                <a:schemeClr val="dk1"/>
              </a:buClr>
              <a:buSzPts val="2800"/>
              <a:buChar char="•"/>
            </a:pPr>
            <a:r>
              <a:rPr lang="en-US" sz="2800" dirty="0"/>
              <a:t>CANREC (recruiting duty)</a:t>
            </a:r>
            <a:endParaRPr dirty="0"/>
          </a:p>
          <a:p>
            <a:pPr marL="171450" lvl="0" indent="-177800" rtl="0">
              <a:lnSpc>
                <a:spcPct val="90000"/>
              </a:lnSpc>
              <a:spcBef>
                <a:spcPts val="750"/>
              </a:spcBef>
              <a:spcAft>
                <a:spcPts val="0"/>
              </a:spcAft>
              <a:buClr>
                <a:schemeClr val="dk1"/>
              </a:buClr>
              <a:buSzPts val="2800"/>
              <a:buChar char="•"/>
            </a:pPr>
            <a:r>
              <a:rPr lang="en-US" sz="2800" dirty="0"/>
              <a:t>Active Duty for Special Work (ADSW)</a:t>
            </a:r>
            <a:endParaRPr dirty="0"/>
          </a:p>
          <a:p>
            <a:pPr marL="171450" lvl="0" indent="-177800" rtl="0">
              <a:lnSpc>
                <a:spcPct val="90000"/>
              </a:lnSpc>
              <a:spcBef>
                <a:spcPts val="750"/>
              </a:spcBef>
              <a:spcAft>
                <a:spcPts val="0"/>
              </a:spcAft>
              <a:buClr>
                <a:schemeClr val="dk1"/>
              </a:buClr>
              <a:buSzPts val="2800"/>
              <a:buChar char="•"/>
            </a:pPr>
            <a:r>
              <a:rPr lang="en-US" sz="2800" dirty="0"/>
              <a:t>Active Duty for Operational Support (ADOS)</a:t>
            </a:r>
            <a:endParaRPr dirty="0"/>
          </a:p>
          <a:p>
            <a:pPr marL="171450" lvl="0" indent="-177800" rtl="0">
              <a:lnSpc>
                <a:spcPct val="90000"/>
              </a:lnSpc>
              <a:spcBef>
                <a:spcPts val="750"/>
              </a:spcBef>
              <a:spcAft>
                <a:spcPts val="0"/>
              </a:spcAft>
              <a:buClr>
                <a:schemeClr val="dk1"/>
              </a:buClr>
              <a:buSzPts val="2800"/>
              <a:buChar char="•"/>
            </a:pPr>
            <a:r>
              <a:rPr lang="en-US" sz="2800" dirty="0"/>
              <a:t>Active Duty for Training (ADT)</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pic>
        <p:nvPicPr>
          <p:cNvPr id="164" name="Google Shape;164;p24" descr="C:\Users\H2\Pictures\TNR_Regional_Map_Combined_White.jpg"/>
          <p:cNvPicPr preferRelativeResize="0"/>
          <p:nvPr/>
        </p:nvPicPr>
        <p:blipFill rotWithShape="1">
          <a:blip r:embed="rId3">
            <a:alphaModFix/>
          </a:blip>
          <a:srcRect/>
          <a:stretch/>
        </p:blipFill>
        <p:spPr>
          <a:xfrm>
            <a:off x="323850" y="1270207"/>
            <a:ext cx="6858000" cy="4710076"/>
          </a:xfrm>
          <a:prstGeom prst="rect">
            <a:avLst/>
          </a:prstGeom>
          <a:noFill/>
          <a:ln>
            <a:noFill/>
          </a:ln>
        </p:spPr>
      </p:pic>
      <p:sp>
        <p:nvSpPr>
          <p:cNvPr id="165" name="Google Shape;165;p24"/>
          <p:cNvSpPr txBox="1"/>
          <p:nvPr/>
        </p:nvSpPr>
        <p:spPr>
          <a:xfrm>
            <a:off x="-257175" y="174832"/>
            <a:ext cx="7696200" cy="101566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000" dirty="0">
                <a:solidFill>
                  <a:schemeClr val="dk1"/>
                </a:solidFill>
                <a:latin typeface="Rockwell" panose="02060603020205020403" pitchFamily="18" charset="0"/>
                <a:ea typeface="Calibri"/>
                <a:cs typeface="Calibri"/>
                <a:sym typeface="Calibri"/>
              </a:rPr>
              <a:t>OCONUS: </a:t>
            </a:r>
            <a:endParaRPr dirty="0">
              <a:latin typeface="Rockwell" panose="02060603020205020403" pitchFamily="18" charset="0"/>
            </a:endParaRPr>
          </a:p>
          <a:p>
            <a:pPr marL="0" marR="0" lvl="0" indent="0" algn="ctr" rtl="0">
              <a:spcBef>
                <a:spcPts val="0"/>
              </a:spcBef>
              <a:spcAft>
                <a:spcPts val="0"/>
              </a:spcAft>
              <a:buNone/>
            </a:pPr>
            <a:r>
              <a:rPr lang="en-US" sz="2000" dirty="0">
                <a:solidFill>
                  <a:schemeClr val="dk1"/>
                </a:solidFill>
                <a:latin typeface="Rockwell" panose="02060603020205020403" pitchFamily="18" charset="0"/>
                <a:ea typeface="Calibri"/>
                <a:cs typeface="Calibri"/>
                <a:sym typeface="Calibri"/>
              </a:rPr>
              <a:t>ITALY, GUAM, JAPAN, GERMANY, SPAIN, ENGLAND</a:t>
            </a:r>
            <a:endParaRPr dirty="0">
              <a:latin typeface="Rockwell" panose="02060603020205020403" pitchFamily="18" charset="0"/>
            </a:endParaRPr>
          </a:p>
          <a:p>
            <a:pPr marL="0" marR="0" lvl="0" indent="0" algn="ctr" rtl="0">
              <a:spcBef>
                <a:spcPts val="0"/>
              </a:spcBef>
              <a:spcAft>
                <a:spcPts val="0"/>
              </a:spcAft>
              <a:buNone/>
            </a:pPr>
            <a:r>
              <a:rPr lang="en-US" sz="2000" dirty="0">
                <a:solidFill>
                  <a:schemeClr val="dk1"/>
                </a:solidFill>
                <a:latin typeface="Rockwell" panose="02060603020205020403" pitchFamily="18" charset="0"/>
                <a:ea typeface="Calibri"/>
                <a:cs typeface="Calibri"/>
                <a:sym typeface="Calibri"/>
              </a:rPr>
              <a:t>SUPPORTED BY NOSC JACKSONVILLE AND TAMPA</a:t>
            </a:r>
            <a:endParaRPr dirty="0">
              <a:latin typeface="Rockwell" panose="02060603020205020403"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5"/>
          <p:cNvSpPr txBox="1">
            <a:spLocks noGrp="1"/>
          </p:cNvSpPr>
          <p:nvPr>
            <p:ph type="title" idx="4294967295"/>
          </p:nvPr>
        </p:nvSpPr>
        <p:spPr>
          <a:xfrm>
            <a:off x="0" y="365125"/>
            <a:ext cx="9144000" cy="1325563"/>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dk1"/>
              </a:buClr>
              <a:buSzPts val="4800"/>
              <a:buFont typeface="Calibri"/>
              <a:buNone/>
            </a:pPr>
            <a:r>
              <a:rPr lang="en-US" dirty="0"/>
              <a:t>Tricare Dental/ Reserve Select</a:t>
            </a:r>
            <a:endParaRPr sz="3200" dirty="0"/>
          </a:p>
        </p:txBody>
      </p:sp>
      <p:sp>
        <p:nvSpPr>
          <p:cNvPr id="172" name="Google Shape;172;p25"/>
          <p:cNvSpPr txBox="1">
            <a:spLocks noGrp="1"/>
          </p:cNvSpPr>
          <p:nvPr>
            <p:ph type="body" idx="4294967295"/>
          </p:nvPr>
        </p:nvSpPr>
        <p:spPr>
          <a:xfrm>
            <a:off x="0" y="1825625"/>
            <a:ext cx="9144000" cy="4351338"/>
          </a:xfrm>
          <a:prstGeom prst="rect">
            <a:avLst/>
          </a:prstGeom>
          <a:noFill/>
          <a:ln>
            <a:noFill/>
          </a:ln>
        </p:spPr>
        <p:txBody>
          <a:bodyPr spcFirstLastPara="1" wrap="square" lIns="91425" tIns="45700" rIns="91425" bIns="45700" anchor="t" anchorCtr="0">
            <a:noAutofit/>
          </a:bodyPr>
          <a:lstStyle/>
          <a:p>
            <a:pPr marL="171450" lvl="0" indent="-171450" algn="l" rtl="0">
              <a:lnSpc>
                <a:spcPct val="90000"/>
              </a:lnSpc>
              <a:spcBef>
                <a:spcPts val="0"/>
              </a:spcBef>
              <a:spcAft>
                <a:spcPts val="0"/>
              </a:spcAft>
              <a:buClr>
                <a:schemeClr val="dk1"/>
              </a:buClr>
              <a:buSzPts val="2400"/>
              <a:buChar char="•"/>
            </a:pPr>
            <a:r>
              <a:rPr lang="en-US" sz="2000" b="1" dirty="0"/>
              <a:t>DENTAL PROGRAM: </a:t>
            </a:r>
            <a:endParaRPr sz="2400" dirty="0"/>
          </a:p>
          <a:p>
            <a:pPr marL="171450" lvl="0" indent="-171450" algn="l" rtl="0">
              <a:lnSpc>
                <a:spcPct val="90000"/>
              </a:lnSpc>
              <a:spcBef>
                <a:spcPts val="750"/>
              </a:spcBef>
              <a:spcAft>
                <a:spcPts val="0"/>
              </a:spcAft>
              <a:buClr>
                <a:schemeClr val="dk1"/>
              </a:buClr>
              <a:buSzPts val="2400"/>
              <a:buChar char="•"/>
            </a:pPr>
            <a:r>
              <a:rPr lang="en-US" sz="2000" b="1" dirty="0"/>
              <a:t>-Member is $11.39/</a:t>
            </a:r>
            <a:r>
              <a:rPr lang="en-US" sz="2000" b="1" dirty="0" err="1"/>
              <a:t>mo</a:t>
            </a:r>
            <a:endParaRPr sz="2000" b="1" dirty="0"/>
          </a:p>
          <a:p>
            <a:pPr marL="171450" lvl="0" indent="-171450" algn="l" rtl="0">
              <a:lnSpc>
                <a:spcPct val="90000"/>
              </a:lnSpc>
              <a:spcBef>
                <a:spcPts val="750"/>
              </a:spcBef>
              <a:spcAft>
                <a:spcPts val="0"/>
              </a:spcAft>
              <a:buClr>
                <a:schemeClr val="dk1"/>
              </a:buClr>
              <a:buSzPts val="2400"/>
              <a:buChar char="•"/>
            </a:pPr>
            <a:r>
              <a:rPr lang="en-US" sz="2000" b="1" dirty="0"/>
              <a:t>-Member and Dependents is $85.44</a:t>
            </a:r>
            <a:endParaRPr sz="2400" dirty="0"/>
          </a:p>
          <a:p>
            <a:pPr marL="171450" lvl="0" indent="-19050" algn="l" rtl="0">
              <a:lnSpc>
                <a:spcPct val="90000"/>
              </a:lnSpc>
              <a:spcBef>
                <a:spcPts val="750"/>
              </a:spcBef>
              <a:spcAft>
                <a:spcPts val="0"/>
              </a:spcAft>
              <a:buClr>
                <a:schemeClr val="dk1"/>
              </a:buClr>
              <a:buSzPts val="2400"/>
              <a:buNone/>
            </a:pPr>
            <a:endParaRPr sz="2000" b="1" dirty="0"/>
          </a:p>
          <a:p>
            <a:pPr marL="171450" lvl="0" indent="-171450" algn="l" rtl="0">
              <a:lnSpc>
                <a:spcPct val="90000"/>
              </a:lnSpc>
              <a:spcBef>
                <a:spcPts val="750"/>
              </a:spcBef>
              <a:spcAft>
                <a:spcPts val="0"/>
              </a:spcAft>
              <a:buClr>
                <a:schemeClr val="dk1"/>
              </a:buClr>
              <a:buSzPts val="2400"/>
              <a:buChar char="•"/>
            </a:pPr>
            <a:r>
              <a:rPr lang="en-US" sz="2000" b="1" dirty="0"/>
              <a:t>TRICARE MEDICAL</a:t>
            </a:r>
            <a:endParaRPr sz="2400" dirty="0"/>
          </a:p>
          <a:p>
            <a:pPr marL="171450" lvl="0" indent="-171450" algn="l" rtl="0">
              <a:lnSpc>
                <a:spcPct val="90000"/>
              </a:lnSpc>
              <a:spcBef>
                <a:spcPts val="750"/>
              </a:spcBef>
              <a:spcAft>
                <a:spcPts val="0"/>
              </a:spcAft>
              <a:buClr>
                <a:schemeClr val="dk1"/>
              </a:buClr>
              <a:buSzPts val="2400"/>
              <a:buChar char="•"/>
            </a:pPr>
            <a:r>
              <a:rPr lang="en-US" sz="2000" b="1" dirty="0"/>
              <a:t>-Member only is $42.83/</a:t>
            </a:r>
            <a:r>
              <a:rPr lang="en-US" sz="2000" b="1" dirty="0" err="1"/>
              <a:t>mo</a:t>
            </a:r>
            <a:endParaRPr sz="2000" b="1" dirty="0"/>
          </a:p>
          <a:p>
            <a:pPr marL="171450" lvl="0" indent="-171450" algn="l" rtl="0">
              <a:lnSpc>
                <a:spcPct val="90000"/>
              </a:lnSpc>
              <a:spcBef>
                <a:spcPts val="750"/>
              </a:spcBef>
              <a:spcAft>
                <a:spcPts val="0"/>
              </a:spcAft>
              <a:buClr>
                <a:schemeClr val="dk1"/>
              </a:buClr>
              <a:buSzPts val="2400"/>
              <a:buChar char="•"/>
            </a:pPr>
            <a:r>
              <a:rPr lang="en-US" sz="2000" b="1" dirty="0"/>
              <a:t>-Member + Family is $218.01/</a:t>
            </a:r>
            <a:r>
              <a:rPr lang="en-US" sz="2000" b="1" dirty="0" err="1"/>
              <a:t>mo</a:t>
            </a:r>
            <a:endParaRPr sz="2000" b="1" dirty="0"/>
          </a:p>
          <a:p>
            <a:pPr marL="514350" lvl="1" indent="-171450" algn="l" rtl="0">
              <a:lnSpc>
                <a:spcPct val="90000"/>
              </a:lnSpc>
              <a:spcBef>
                <a:spcPts val="375"/>
              </a:spcBef>
              <a:spcAft>
                <a:spcPts val="0"/>
              </a:spcAft>
              <a:buClr>
                <a:schemeClr val="dk1"/>
              </a:buClr>
              <a:buSzPts val="2400"/>
              <a:buChar char="•"/>
            </a:pPr>
            <a:r>
              <a:rPr lang="en-US" sz="2000" b="1" dirty="0"/>
              <a:t>Deductible E1-4: $51 member/ $102 family</a:t>
            </a:r>
            <a:endParaRPr sz="2000" dirty="0"/>
          </a:p>
          <a:p>
            <a:pPr marL="0" lvl="0" indent="0" algn="l" rtl="0">
              <a:lnSpc>
                <a:spcPct val="90000"/>
              </a:lnSpc>
              <a:spcBef>
                <a:spcPts val="750"/>
              </a:spcBef>
              <a:spcAft>
                <a:spcPts val="0"/>
              </a:spcAft>
              <a:buClr>
                <a:schemeClr val="dk1"/>
              </a:buClr>
              <a:buSzPts val="2400"/>
              <a:buNone/>
            </a:pPr>
            <a:endParaRPr sz="2000" b="1" dirty="0">
              <a:solidFill>
                <a:srgbClr val="FFFF00"/>
              </a:solidFill>
            </a:endParaRPr>
          </a:p>
          <a:p>
            <a:pPr marL="171450" lvl="0" indent="-171450" algn="l" rtl="0">
              <a:lnSpc>
                <a:spcPct val="90000"/>
              </a:lnSpc>
              <a:spcBef>
                <a:spcPts val="750"/>
              </a:spcBef>
              <a:spcAft>
                <a:spcPts val="0"/>
              </a:spcAft>
              <a:buClr>
                <a:srgbClr val="FFFF00"/>
              </a:buClr>
              <a:buSzPts val="2400"/>
              <a:buChar char="•"/>
            </a:pPr>
            <a:r>
              <a:rPr lang="en-US" sz="2000" b="1" u="sng" dirty="0">
                <a:solidFill>
                  <a:schemeClr val="hlink"/>
                </a:solidFill>
                <a:hlinkClick r:id="rId3"/>
              </a:rPr>
              <a:t>https://tricare.mil/CoveredServices/Dental/TDP/Costs</a:t>
            </a:r>
            <a:r>
              <a:rPr lang="en-US" sz="2000" b="1" dirty="0">
                <a:solidFill>
                  <a:srgbClr val="FFFF00"/>
                </a:solidFill>
              </a:rPr>
              <a:t> </a:t>
            </a:r>
            <a:endParaRPr sz="2400" dirty="0"/>
          </a:p>
          <a:p>
            <a:pPr marL="171450" lvl="0" indent="-171450" algn="l" rtl="0">
              <a:lnSpc>
                <a:spcPct val="90000"/>
              </a:lnSpc>
              <a:spcBef>
                <a:spcPts val="750"/>
              </a:spcBef>
              <a:spcAft>
                <a:spcPts val="0"/>
              </a:spcAft>
              <a:buClr>
                <a:srgbClr val="FFFF00"/>
              </a:buClr>
              <a:buSzPts val="2400"/>
              <a:buChar char="•"/>
            </a:pPr>
            <a:r>
              <a:rPr lang="en-US" sz="2000" b="1" u="sng" dirty="0">
                <a:solidFill>
                  <a:schemeClr val="hlink"/>
                </a:solidFill>
                <a:hlinkClick r:id="rId4"/>
              </a:rPr>
              <a:t>https://tricare.mil/Costs/DentalCosts/TDP/CostShares</a:t>
            </a:r>
            <a:r>
              <a:rPr lang="en-US" sz="2000" b="1" dirty="0">
                <a:solidFill>
                  <a:srgbClr val="FFFF00"/>
                </a:solidFill>
              </a:rPr>
              <a:t> </a:t>
            </a:r>
            <a:endParaRP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6"/>
          <p:cNvSpPr txBox="1">
            <a:spLocks noGrp="1"/>
          </p:cNvSpPr>
          <p:nvPr>
            <p:ph type="title" idx="4294967295"/>
          </p:nvPr>
        </p:nvSpPr>
        <p:spPr>
          <a:xfrm>
            <a:off x="276225" y="307975"/>
            <a:ext cx="8086725" cy="1325563"/>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dk1"/>
              </a:buClr>
              <a:buSzPts val="4800"/>
              <a:buFont typeface="Calibri"/>
              <a:buNone/>
            </a:pPr>
            <a:r>
              <a:rPr lang="en-US" sz="4400" dirty="0"/>
              <a:t>Drill Commitment</a:t>
            </a:r>
            <a:endParaRPr sz="3600" dirty="0"/>
          </a:p>
        </p:txBody>
      </p:sp>
      <p:sp>
        <p:nvSpPr>
          <p:cNvPr id="179" name="Google Shape;179;p26"/>
          <p:cNvSpPr txBox="1">
            <a:spLocks noGrp="1"/>
          </p:cNvSpPr>
          <p:nvPr>
            <p:ph type="body" idx="4294967295"/>
          </p:nvPr>
        </p:nvSpPr>
        <p:spPr>
          <a:xfrm>
            <a:off x="0" y="1825625"/>
            <a:ext cx="9144000" cy="4351338"/>
          </a:xfrm>
          <a:prstGeom prst="rect">
            <a:avLst/>
          </a:prstGeom>
          <a:noFill/>
          <a:ln>
            <a:noFill/>
          </a:ln>
        </p:spPr>
        <p:txBody>
          <a:bodyPr spcFirstLastPara="1" wrap="square" lIns="91425" tIns="45700" rIns="91425" bIns="45700" anchor="t" anchorCtr="0">
            <a:noAutofit/>
          </a:bodyPr>
          <a:lstStyle/>
          <a:p>
            <a:pPr marL="171450" lvl="0" indent="-171450" algn="l" rtl="0">
              <a:lnSpc>
                <a:spcPct val="90000"/>
              </a:lnSpc>
              <a:spcBef>
                <a:spcPts val="0"/>
              </a:spcBef>
              <a:spcAft>
                <a:spcPts val="0"/>
              </a:spcAft>
              <a:buClr>
                <a:schemeClr val="dk1"/>
              </a:buClr>
              <a:buSzPts val="2400"/>
              <a:buChar char="•"/>
            </a:pPr>
            <a:r>
              <a:rPr lang="en-US" sz="2000" dirty="0"/>
              <a:t>8 year Military Service Obligation with 6 year drilling obligation</a:t>
            </a:r>
            <a:endParaRPr sz="2400" dirty="0"/>
          </a:p>
          <a:p>
            <a:pPr marL="171450" lvl="0" indent="-171450" algn="l" rtl="0">
              <a:lnSpc>
                <a:spcPct val="90000"/>
              </a:lnSpc>
              <a:spcBef>
                <a:spcPts val="750"/>
              </a:spcBef>
              <a:spcAft>
                <a:spcPts val="0"/>
              </a:spcAft>
              <a:buClr>
                <a:schemeClr val="dk1"/>
              </a:buClr>
              <a:buSzPts val="2400"/>
              <a:buChar char="•"/>
            </a:pPr>
            <a:r>
              <a:rPr lang="en-US" sz="2000" dirty="0"/>
              <a:t>1 weekend a month </a:t>
            </a:r>
            <a:endParaRPr sz="2400" dirty="0"/>
          </a:p>
          <a:p>
            <a:pPr marL="171450" lvl="0" indent="-171450" algn="l" rtl="0">
              <a:lnSpc>
                <a:spcPct val="90000"/>
              </a:lnSpc>
              <a:spcBef>
                <a:spcPts val="750"/>
              </a:spcBef>
              <a:spcAft>
                <a:spcPts val="0"/>
              </a:spcAft>
              <a:buClr>
                <a:schemeClr val="dk1"/>
              </a:buClr>
              <a:buSzPts val="2400"/>
              <a:buChar char="•"/>
            </a:pPr>
            <a:r>
              <a:rPr lang="en-US" sz="2000" dirty="0"/>
              <a:t>4 hour periods. Drill Schedule given in advance to a member to make necessary arrangements</a:t>
            </a:r>
            <a:endParaRPr sz="2400" dirty="0"/>
          </a:p>
          <a:p>
            <a:pPr marL="171450" lvl="0" indent="-171450" algn="l" rtl="0">
              <a:lnSpc>
                <a:spcPct val="90000"/>
              </a:lnSpc>
              <a:spcBef>
                <a:spcPts val="750"/>
              </a:spcBef>
              <a:spcAft>
                <a:spcPts val="0"/>
              </a:spcAft>
              <a:buClr>
                <a:schemeClr val="dk1"/>
              </a:buClr>
              <a:buSzPts val="2400"/>
              <a:buChar char="•"/>
            </a:pPr>
            <a:r>
              <a:rPr lang="en-US" sz="2000" dirty="0"/>
              <a:t>There is flexibility in when you drill; they can be moved around throughout the year as long as you complete the 40-48 periods by September 30th.</a:t>
            </a:r>
            <a:endParaRPr sz="2400" dirty="0"/>
          </a:p>
          <a:p>
            <a:pPr marL="171450" lvl="0" indent="-171450" algn="l" rtl="0">
              <a:lnSpc>
                <a:spcPct val="90000"/>
              </a:lnSpc>
              <a:spcBef>
                <a:spcPts val="750"/>
              </a:spcBef>
              <a:spcAft>
                <a:spcPts val="0"/>
              </a:spcAft>
              <a:buClr>
                <a:schemeClr val="dk1"/>
              </a:buClr>
              <a:buSzPts val="2400"/>
              <a:buChar char="•"/>
            </a:pPr>
            <a:r>
              <a:rPr lang="en-US" sz="2000" dirty="0"/>
              <a:t>12 days annual training a year minimum, scheduled ahead of time with unit. </a:t>
            </a:r>
            <a:endParaRPr sz="2400" dirty="0"/>
          </a:p>
          <a:p>
            <a:pPr marL="171450" lvl="0" indent="-171450" algn="l" rtl="0">
              <a:lnSpc>
                <a:spcPct val="90000"/>
              </a:lnSpc>
              <a:spcBef>
                <a:spcPts val="750"/>
              </a:spcBef>
              <a:spcAft>
                <a:spcPts val="0"/>
              </a:spcAft>
              <a:buClr>
                <a:schemeClr val="dk1"/>
              </a:buClr>
              <a:buSzPts val="2400"/>
              <a:buChar char="•"/>
            </a:pPr>
            <a:r>
              <a:rPr lang="en-US" sz="2000" dirty="0"/>
              <a:t>Locations: WORLDWIDE</a:t>
            </a:r>
            <a:endParaRPr sz="2400" dirty="0"/>
          </a:p>
          <a:p>
            <a:pPr marL="171450" lvl="0" indent="-171450" algn="l" rtl="0">
              <a:lnSpc>
                <a:spcPct val="90000"/>
              </a:lnSpc>
              <a:spcBef>
                <a:spcPts val="750"/>
              </a:spcBef>
              <a:spcAft>
                <a:spcPts val="0"/>
              </a:spcAft>
              <a:buClr>
                <a:schemeClr val="dk1"/>
              </a:buClr>
              <a:buSzPts val="2400"/>
              <a:buChar char="•"/>
            </a:pPr>
            <a:r>
              <a:rPr lang="en-US" sz="2000" dirty="0"/>
              <a:t>2 years IRR (individual ready reserve) after 6 year drilling obligation	Still on the radar but not required to drill. </a:t>
            </a:r>
            <a:endParaRPr sz="2400" dirty="0"/>
          </a:p>
          <a:p>
            <a:pPr marL="171450" lvl="0" indent="-19050" algn="l" rtl="0">
              <a:lnSpc>
                <a:spcPct val="90000"/>
              </a:lnSpc>
              <a:spcBef>
                <a:spcPts val="750"/>
              </a:spcBef>
              <a:spcAft>
                <a:spcPts val="0"/>
              </a:spcAft>
              <a:buClr>
                <a:schemeClr val="dk1"/>
              </a:buClr>
              <a:buSzPts val="2400"/>
              <a:buNone/>
            </a:pPr>
            <a:endParaRP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7"/>
          <p:cNvSpPr txBox="1">
            <a:spLocks noGrp="1"/>
          </p:cNvSpPr>
          <p:nvPr>
            <p:ph type="title" idx="4294967295"/>
          </p:nvPr>
        </p:nvSpPr>
        <p:spPr>
          <a:xfrm>
            <a:off x="0" y="365125"/>
            <a:ext cx="9144000" cy="1325563"/>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dk1"/>
              </a:buClr>
              <a:buSzPts val="4000"/>
              <a:buFont typeface="Calibri"/>
              <a:buNone/>
            </a:pPr>
            <a:r>
              <a:rPr lang="en-US" sz="4000" dirty="0"/>
              <a:t>Reserve Component to Active Component (RC2AC/FTS)</a:t>
            </a:r>
            <a:endParaRPr dirty="0"/>
          </a:p>
        </p:txBody>
      </p:sp>
      <p:sp>
        <p:nvSpPr>
          <p:cNvPr id="186" name="Google Shape;186;p27"/>
          <p:cNvSpPr txBox="1">
            <a:spLocks noGrp="1"/>
          </p:cNvSpPr>
          <p:nvPr>
            <p:ph type="body" idx="4294967295"/>
          </p:nvPr>
        </p:nvSpPr>
        <p:spPr>
          <a:xfrm>
            <a:off x="0" y="2590800"/>
            <a:ext cx="9144000" cy="3203575"/>
          </a:xfrm>
          <a:prstGeom prst="rect">
            <a:avLst/>
          </a:prstGeom>
          <a:noFill/>
          <a:ln>
            <a:noFill/>
          </a:ln>
        </p:spPr>
        <p:txBody>
          <a:bodyPr spcFirstLastPara="1" wrap="square" lIns="91425" tIns="45700" rIns="91425" bIns="45700" anchor="t" anchorCtr="0">
            <a:noAutofit/>
          </a:bodyPr>
          <a:lstStyle/>
          <a:p>
            <a:pPr marL="171450" lvl="0" indent="-171450" algn="l" rtl="0">
              <a:lnSpc>
                <a:spcPct val="90000"/>
              </a:lnSpc>
              <a:spcBef>
                <a:spcPts val="0"/>
              </a:spcBef>
              <a:spcAft>
                <a:spcPts val="0"/>
              </a:spcAft>
              <a:buClr>
                <a:schemeClr val="dk1"/>
              </a:buClr>
              <a:buSzPts val="2400"/>
              <a:buChar char="•"/>
            </a:pPr>
            <a:r>
              <a:rPr lang="en-US" sz="2400" dirty="0"/>
              <a:t>NAT Sailors are ELIGIBLE to apply for active duty through the NOSC Command Career Counselor</a:t>
            </a:r>
            <a:endParaRPr dirty="0"/>
          </a:p>
          <a:p>
            <a:pPr marL="171450" lvl="0" indent="-171450" algn="l" rtl="0">
              <a:lnSpc>
                <a:spcPct val="90000"/>
              </a:lnSpc>
              <a:spcBef>
                <a:spcPts val="750"/>
              </a:spcBef>
              <a:spcAft>
                <a:spcPts val="0"/>
              </a:spcAft>
              <a:buClr>
                <a:schemeClr val="dk1"/>
              </a:buClr>
              <a:buSzPts val="2400"/>
              <a:buChar char="•"/>
            </a:pPr>
            <a:r>
              <a:rPr lang="en-US" sz="2400" dirty="0"/>
              <a:t>Changes according to what the AC or FTS community manning is.</a:t>
            </a:r>
            <a:endParaRPr dirty="0"/>
          </a:p>
          <a:p>
            <a:pPr marL="171450" lvl="0" indent="-171450" algn="l" rtl="0">
              <a:lnSpc>
                <a:spcPct val="90000"/>
              </a:lnSpc>
              <a:spcBef>
                <a:spcPts val="750"/>
              </a:spcBef>
              <a:spcAft>
                <a:spcPts val="0"/>
              </a:spcAft>
              <a:buClr>
                <a:schemeClr val="dk1"/>
              </a:buClr>
              <a:buSzPts val="2400"/>
              <a:buChar char="•"/>
            </a:pPr>
            <a:r>
              <a:rPr lang="en-US" sz="2400" dirty="0"/>
              <a:t>Job listings change every month and candidate must meet certain requirements.</a:t>
            </a:r>
            <a:endParaRPr dirty="0"/>
          </a:p>
          <a:p>
            <a:pPr marL="171450" lvl="0" indent="-171450" algn="l" rtl="0">
              <a:lnSpc>
                <a:spcPct val="90000"/>
              </a:lnSpc>
              <a:spcBef>
                <a:spcPts val="750"/>
              </a:spcBef>
              <a:spcAft>
                <a:spcPts val="0"/>
              </a:spcAft>
              <a:buClr>
                <a:schemeClr val="dk1"/>
              </a:buClr>
              <a:buSzPts val="2400"/>
              <a:buChar char="•"/>
            </a:pPr>
            <a:r>
              <a:rPr lang="en-US" sz="2400" dirty="0"/>
              <a:t>Lateral change is effective almost immediately upon selection </a:t>
            </a:r>
            <a:endParaRPr dirty="0"/>
          </a:p>
          <a:p>
            <a:pPr marL="171450" lvl="0" indent="-171450" algn="l" rtl="0">
              <a:lnSpc>
                <a:spcPct val="90000"/>
              </a:lnSpc>
              <a:spcBef>
                <a:spcPts val="750"/>
              </a:spcBef>
              <a:spcAft>
                <a:spcPts val="0"/>
              </a:spcAft>
              <a:buClr>
                <a:schemeClr val="dk1"/>
              </a:buClr>
              <a:buSzPts val="2400"/>
              <a:buChar char="•"/>
            </a:pPr>
            <a:r>
              <a:rPr lang="en-US" sz="2400" dirty="0"/>
              <a:t>Member will be issued orders to report at a certain date.</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28"/>
          <p:cNvSpPr txBox="1">
            <a:spLocks noGrp="1"/>
          </p:cNvSpPr>
          <p:nvPr>
            <p:ph type="title" idx="4294967295"/>
          </p:nvPr>
        </p:nvSpPr>
        <p:spPr>
          <a:xfrm>
            <a:off x="0" y="365125"/>
            <a:ext cx="9144000" cy="1325563"/>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dk1"/>
              </a:buClr>
              <a:buSzPts val="4800"/>
              <a:buFont typeface="Calibri"/>
              <a:buNone/>
            </a:pPr>
            <a:r>
              <a:rPr lang="en-US" sz="4800" dirty="0"/>
              <a:t>RECAP</a:t>
            </a:r>
            <a:endParaRPr dirty="0"/>
          </a:p>
        </p:txBody>
      </p:sp>
      <p:sp>
        <p:nvSpPr>
          <p:cNvPr id="193" name="Google Shape;193;p28"/>
          <p:cNvSpPr txBox="1">
            <a:spLocks noGrp="1"/>
          </p:cNvSpPr>
          <p:nvPr>
            <p:ph type="body" idx="4294967295"/>
          </p:nvPr>
        </p:nvSpPr>
        <p:spPr>
          <a:xfrm>
            <a:off x="0" y="1752600"/>
            <a:ext cx="9144000" cy="4038600"/>
          </a:xfrm>
          <a:prstGeom prst="rect">
            <a:avLst/>
          </a:prstGeom>
          <a:noFill/>
          <a:ln>
            <a:noFill/>
          </a:ln>
        </p:spPr>
        <p:txBody>
          <a:bodyPr spcFirstLastPara="1" wrap="square" lIns="91425" tIns="45700" rIns="91425" bIns="45700" anchor="t" anchorCtr="0">
            <a:noAutofit/>
          </a:bodyPr>
          <a:lstStyle/>
          <a:p>
            <a:pPr marL="171450" lvl="0" indent="-177800" algn="l" rtl="0">
              <a:lnSpc>
                <a:spcPct val="90000"/>
              </a:lnSpc>
              <a:spcBef>
                <a:spcPts val="0"/>
              </a:spcBef>
              <a:spcAft>
                <a:spcPts val="0"/>
              </a:spcAft>
              <a:buClr>
                <a:schemeClr val="dk1"/>
              </a:buClr>
              <a:buSzPts val="2800"/>
              <a:buChar char="•"/>
            </a:pPr>
            <a:r>
              <a:rPr lang="en-US" sz="2400" dirty="0"/>
              <a:t>The NAT program gives flexibility to pursue a civilian career/college/family while still being a part of something bigger than yourself. </a:t>
            </a:r>
            <a:endParaRPr sz="2400" dirty="0"/>
          </a:p>
          <a:p>
            <a:pPr marL="171450" lvl="0" indent="-177800" algn="l" rtl="0">
              <a:lnSpc>
                <a:spcPct val="90000"/>
              </a:lnSpc>
              <a:spcBef>
                <a:spcPts val="750"/>
              </a:spcBef>
              <a:spcAft>
                <a:spcPts val="0"/>
              </a:spcAft>
              <a:buClr>
                <a:schemeClr val="dk1"/>
              </a:buClr>
              <a:buSzPts val="2800"/>
              <a:buChar char="•"/>
            </a:pPr>
            <a:r>
              <a:rPr lang="en-US" sz="2400" dirty="0"/>
              <a:t>Boosts a civilian resume due to the military and free yearly on-the-job training, while also allowing you to pursue additional certifications through Navy Cool and civilian life.</a:t>
            </a:r>
            <a:endParaRPr sz="2400" dirty="0"/>
          </a:p>
          <a:p>
            <a:pPr marL="171450" lvl="0" indent="-177800" algn="l" rtl="0">
              <a:lnSpc>
                <a:spcPct val="90000"/>
              </a:lnSpc>
              <a:spcBef>
                <a:spcPts val="750"/>
              </a:spcBef>
              <a:spcAft>
                <a:spcPts val="0"/>
              </a:spcAft>
              <a:buClr>
                <a:schemeClr val="dk1"/>
              </a:buClr>
              <a:buSzPts val="2800"/>
              <a:buChar char="•"/>
            </a:pPr>
            <a:r>
              <a:rPr lang="en-US" sz="2400" dirty="0"/>
              <a:t>Gives you a taste of what the Navy has to offer and opens the opportunity to go Active at any time through SELRES activation. </a:t>
            </a:r>
            <a:endParaRP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9"/>
          <p:cNvSpPr txBox="1"/>
          <p:nvPr/>
        </p:nvSpPr>
        <p:spPr>
          <a:xfrm>
            <a:off x="0" y="2514600"/>
            <a:ext cx="9144000" cy="156966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800" dirty="0">
                <a:solidFill>
                  <a:schemeClr val="dk1"/>
                </a:solidFill>
                <a:latin typeface="Rockwell" panose="02060603020205020403" pitchFamily="18" charset="0"/>
                <a:ea typeface="Calibri"/>
                <a:cs typeface="Calibri"/>
                <a:sym typeface="Calibri"/>
              </a:rPr>
              <a:t>Thank you for the opportunity! </a:t>
            </a:r>
            <a:endParaRPr dirty="0">
              <a:latin typeface="Rockwell" panose="02060603020205020403" pitchFamily="18" charset="0"/>
            </a:endParaRPr>
          </a:p>
          <a:p>
            <a:pPr marL="0" marR="0" lvl="0" indent="0" algn="ctr" rtl="0">
              <a:spcBef>
                <a:spcPts val="0"/>
              </a:spcBef>
              <a:spcAft>
                <a:spcPts val="0"/>
              </a:spcAft>
              <a:buNone/>
            </a:pPr>
            <a:r>
              <a:rPr lang="en-US" sz="4800" dirty="0">
                <a:solidFill>
                  <a:schemeClr val="dk1"/>
                </a:solidFill>
                <a:latin typeface="Rockwell" panose="02060603020205020403" pitchFamily="18" charset="0"/>
                <a:ea typeface="Calibri"/>
                <a:cs typeface="Calibri"/>
                <a:sym typeface="Calibri"/>
              </a:rPr>
              <a:t>QUESTIONS?</a:t>
            </a:r>
            <a:endParaRPr dirty="0">
              <a:latin typeface="Rockwell" panose="02060603020205020403"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a:spLocks noGrp="1"/>
          </p:cNvSpPr>
          <p:nvPr>
            <p:ph type="title" idx="4294967295"/>
          </p:nvPr>
        </p:nvSpPr>
        <p:spPr>
          <a:xfrm>
            <a:off x="171450" y="293688"/>
            <a:ext cx="7886700" cy="1325562"/>
          </a:xfrm>
          <a:prstGeom prst="rect">
            <a:avLst/>
          </a:prstGeom>
          <a:noFill/>
          <a:ln>
            <a:noFill/>
          </a:ln>
          <a:effectLst>
            <a:outerShdw dist="50800" dir="5400000" sx="69000" sy="69000" algn="ctr" rotWithShape="0">
              <a:srgbClr val="000000">
                <a:alpha val="80000"/>
              </a:srgbClr>
            </a:outerShdw>
          </a:effectLst>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dk1"/>
              </a:buClr>
              <a:buSzPts val="4320"/>
              <a:buFont typeface="Calibri"/>
              <a:buNone/>
            </a:pPr>
            <a:r>
              <a:rPr lang="en-US" sz="4320" dirty="0"/>
              <a:t>New Accession Training Program</a:t>
            </a:r>
            <a:endParaRPr dirty="0"/>
          </a:p>
        </p:txBody>
      </p:sp>
      <p:sp>
        <p:nvSpPr>
          <p:cNvPr id="95" name="Google Shape;95;p14"/>
          <p:cNvSpPr txBox="1">
            <a:spLocks noGrp="1"/>
          </p:cNvSpPr>
          <p:nvPr>
            <p:ph type="body" idx="4294967295"/>
          </p:nvPr>
        </p:nvSpPr>
        <p:spPr>
          <a:xfrm>
            <a:off x="723900" y="1800225"/>
            <a:ext cx="7886700" cy="4351338"/>
          </a:xfrm>
          <a:prstGeom prst="rect">
            <a:avLst/>
          </a:prstGeom>
          <a:noFill/>
          <a:ln>
            <a:noFill/>
          </a:ln>
          <a:effectLst>
            <a:outerShdw blurRad="50800" dist="50800" dir="5400000" sx="196000" sy="196000" algn="ctr" rotWithShape="0">
              <a:srgbClr val="000000">
                <a:alpha val="0"/>
              </a:srgbClr>
            </a:outerShdw>
          </a:effectLst>
        </p:spPr>
        <p:txBody>
          <a:bodyPr spcFirstLastPara="1" wrap="square" lIns="91425" tIns="45700" rIns="91425" bIns="45700" anchor="t" anchorCtr="0">
            <a:noAutofit/>
          </a:bodyPr>
          <a:lstStyle/>
          <a:p>
            <a:pPr marL="171450" lvl="0" indent="-177800" algn="l" rtl="0">
              <a:lnSpc>
                <a:spcPct val="90000"/>
              </a:lnSpc>
              <a:spcBef>
                <a:spcPts val="0"/>
              </a:spcBef>
              <a:spcAft>
                <a:spcPts val="0"/>
              </a:spcAft>
              <a:buClr>
                <a:schemeClr val="dk1"/>
              </a:buClr>
              <a:buSzPts val="2800"/>
              <a:buChar char="•"/>
            </a:pPr>
            <a:r>
              <a:rPr lang="en-US" sz="2800" dirty="0"/>
              <a:t>Offers a candidate the opportunity to serve their country in a “part time” role, fulfilling a commitment of one drill weekend a month and a two week annual training that may give worldwide training opportunities. </a:t>
            </a:r>
            <a:endParaRPr dirty="0"/>
          </a:p>
          <a:p>
            <a:pPr marL="171450" lvl="0" indent="-177800" algn="l" rtl="0">
              <a:lnSpc>
                <a:spcPct val="90000"/>
              </a:lnSpc>
              <a:spcBef>
                <a:spcPts val="750"/>
              </a:spcBef>
              <a:spcAft>
                <a:spcPts val="0"/>
              </a:spcAft>
              <a:buClr>
                <a:schemeClr val="dk1"/>
              </a:buClr>
              <a:buSzPts val="2800"/>
              <a:buChar char="•"/>
            </a:pPr>
            <a:r>
              <a:rPr lang="en-US" sz="2800" dirty="0"/>
              <a:t>Ideal for members who want to be close to home, attending college full time and need assistance with tuition.</a:t>
            </a:r>
            <a:endParaRPr dirty="0"/>
          </a:p>
          <a:p>
            <a:pPr marL="171450" lvl="0" indent="-177800" algn="l" rtl="0">
              <a:lnSpc>
                <a:spcPct val="90000"/>
              </a:lnSpc>
              <a:spcBef>
                <a:spcPts val="750"/>
              </a:spcBef>
              <a:spcAft>
                <a:spcPts val="0"/>
              </a:spcAft>
              <a:buClr>
                <a:schemeClr val="dk1"/>
              </a:buClr>
              <a:buSzPts val="2800"/>
              <a:buChar char="•"/>
            </a:pPr>
            <a:r>
              <a:rPr lang="en-US" sz="2800" dirty="0"/>
              <a:t>Offer training opportunities in aviation, medical, intel, engineering , and admin.</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5"/>
          <p:cNvSpPr txBox="1">
            <a:spLocks noGrp="1"/>
          </p:cNvSpPr>
          <p:nvPr>
            <p:ph type="title" idx="4294967295"/>
          </p:nvPr>
        </p:nvSpPr>
        <p:spPr>
          <a:xfrm>
            <a:off x="390525" y="266700"/>
            <a:ext cx="7886700" cy="1325563"/>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dk1"/>
              </a:buClr>
              <a:buSzPts val="4800"/>
              <a:buFont typeface="Calibri"/>
              <a:buNone/>
            </a:pPr>
            <a:r>
              <a:rPr lang="en-US" sz="4800" dirty="0"/>
              <a:t>Program Requirements</a:t>
            </a:r>
            <a:endParaRPr dirty="0"/>
          </a:p>
        </p:txBody>
      </p:sp>
      <p:sp>
        <p:nvSpPr>
          <p:cNvPr id="102" name="Google Shape;102;p15"/>
          <p:cNvSpPr txBox="1">
            <a:spLocks noGrp="1"/>
          </p:cNvSpPr>
          <p:nvPr>
            <p:ph type="body" idx="4294967295"/>
          </p:nvPr>
        </p:nvSpPr>
        <p:spPr>
          <a:xfrm>
            <a:off x="628650" y="2038350"/>
            <a:ext cx="7886700" cy="3429000"/>
          </a:xfrm>
          <a:prstGeom prst="rect">
            <a:avLst/>
          </a:prstGeom>
          <a:noFill/>
          <a:ln>
            <a:noFill/>
          </a:ln>
        </p:spPr>
        <p:txBody>
          <a:bodyPr spcFirstLastPara="1" wrap="square" lIns="91425" tIns="45700" rIns="91425" bIns="45700" anchor="t" anchorCtr="0">
            <a:noAutofit/>
          </a:bodyPr>
          <a:lstStyle/>
          <a:p>
            <a:pPr marL="171450" lvl="0" indent="-177800" algn="l" rtl="0">
              <a:lnSpc>
                <a:spcPct val="90000"/>
              </a:lnSpc>
              <a:spcBef>
                <a:spcPts val="0"/>
              </a:spcBef>
              <a:spcAft>
                <a:spcPts val="0"/>
              </a:spcAft>
              <a:buClr>
                <a:schemeClr val="dk1"/>
              </a:buClr>
              <a:buSzPts val="2800"/>
              <a:buChar char="•"/>
            </a:pPr>
            <a:r>
              <a:rPr lang="en-US" sz="2800" dirty="0"/>
              <a:t>Must be a High School diploma graduate or equivalent</a:t>
            </a:r>
            <a:endParaRPr dirty="0"/>
          </a:p>
          <a:p>
            <a:pPr marL="171450" lvl="0" indent="-177800" algn="l" rtl="0">
              <a:lnSpc>
                <a:spcPct val="90000"/>
              </a:lnSpc>
              <a:spcBef>
                <a:spcPts val="750"/>
              </a:spcBef>
              <a:spcAft>
                <a:spcPts val="0"/>
              </a:spcAft>
              <a:buClr>
                <a:schemeClr val="dk1"/>
              </a:buClr>
              <a:buSzPts val="2800"/>
              <a:buChar char="•"/>
            </a:pPr>
            <a:r>
              <a:rPr lang="en-US" sz="2800" dirty="0"/>
              <a:t>17-39 years old</a:t>
            </a:r>
            <a:endParaRPr dirty="0"/>
          </a:p>
          <a:p>
            <a:pPr marL="171450" lvl="0" indent="-177800" algn="l" rtl="0">
              <a:lnSpc>
                <a:spcPct val="90000"/>
              </a:lnSpc>
              <a:spcBef>
                <a:spcPts val="750"/>
              </a:spcBef>
              <a:spcAft>
                <a:spcPts val="0"/>
              </a:spcAft>
              <a:buClr>
                <a:schemeClr val="dk1"/>
              </a:buClr>
              <a:buSzPts val="2800"/>
              <a:buChar char="•"/>
            </a:pPr>
            <a:r>
              <a:rPr lang="en-US" sz="2800" dirty="0"/>
              <a:t>Must qualify on the ASVAB (armed services vocational aptitude battery) test</a:t>
            </a:r>
            <a:endParaRPr dirty="0"/>
          </a:p>
          <a:p>
            <a:pPr marL="171450" lvl="0" indent="-177800" algn="l" rtl="0">
              <a:lnSpc>
                <a:spcPct val="90000"/>
              </a:lnSpc>
              <a:spcBef>
                <a:spcPts val="750"/>
              </a:spcBef>
              <a:spcAft>
                <a:spcPts val="0"/>
              </a:spcAft>
              <a:buClr>
                <a:schemeClr val="dk1"/>
              </a:buClr>
              <a:buSzPts val="2800"/>
              <a:buChar char="•"/>
            </a:pPr>
            <a:r>
              <a:rPr lang="en-US" sz="2800" dirty="0"/>
              <a:t>Must meet moral, legal, and physical standards </a:t>
            </a:r>
            <a:endParaRPr dirty="0"/>
          </a:p>
          <a:p>
            <a:pPr marL="171450" lvl="0" indent="0" algn="l" rtl="0">
              <a:lnSpc>
                <a:spcPct val="90000"/>
              </a:lnSpc>
              <a:spcBef>
                <a:spcPts val="750"/>
              </a:spcBef>
              <a:spcAft>
                <a:spcPts val="0"/>
              </a:spcAft>
              <a:buClr>
                <a:schemeClr val="dk1"/>
              </a:buClr>
              <a:buSzPts val="2800"/>
              <a:buNone/>
            </a:pPr>
            <a:endParaRP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6"/>
          <p:cNvSpPr txBox="1">
            <a:spLocks noGrp="1"/>
          </p:cNvSpPr>
          <p:nvPr>
            <p:ph type="title" idx="4294967295"/>
          </p:nvPr>
        </p:nvSpPr>
        <p:spPr>
          <a:xfrm>
            <a:off x="381000" y="355600"/>
            <a:ext cx="8001000" cy="1325563"/>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dk1"/>
              </a:buClr>
              <a:buSzPts val="4800"/>
              <a:buFont typeface="Calibri"/>
              <a:buNone/>
            </a:pPr>
            <a:r>
              <a:rPr lang="en-US" sz="4800" dirty="0"/>
              <a:t>Finances As A Reservist</a:t>
            </a:r>
            <a:endParaRPr lang="en-US" dirty="0"/>
          </a:p>
        </p:txBody>
      </p:sp>
      <p:sp>
        <p:nvSpPr>
          <p:cNvPr id="109" name="Google Shape;109;p16"/>
          <p:cNvSpPr txBox="1">
            <a:spLocks noGrp="1"/>
          </p:cNvSpPr>
          <p:nvPr>
            <p:ph type="body" idx="4294967295"/>
          </p:nvPr>
        </p:nvSpPr>
        <p:spPr>
          <a:xfrm>
            <a:off x="266700" y="1771650"/>
            <a:ext cx="8458200" cy="4351338"/>
          </a:xfrm>
          <a:prstGeom prst="rect">
            <a:avLst/>
          </a:prstGeom>
          <a:noFill/>
          <a:ln>
            <a:noFill/>
          </a:ln>
        </p:spPr>
        <p:txBody>
          <a:bodyPr spcFirstLastPara="1" wrap="square" lIns="91425" tIns="45700" rIns="91425" bIns="45700" anchor="t" anchorCtr="0">
            <a:noAutofit/>
          </a:bodyPr>
          <a:lstStyle/>
          <a:p>
            <a:pPr marL="171450" lvl="0" indent="-177800" algn="l" rtl="0">
              <a:lnSpc>
                <a:spcPct val="90000"/>
              </a:lnSpc>
              <a:spcBef>
                <a:spcPts val="0"/>
              </a:spcBef>
              <a:spcAft>
                <a:spcPts val="0"/>
              </a:spcAft>
              <a:buClr>
                <a:schemeClr val="dk1"/>
              </a:buClr>
              <a:buSzPts val="2800"/>
              <a:buChar char="•"/>
            </a:pPr>
            <a:r>
              <a:rPr lang="en-US" sz="2800" dirty="0"/>
              <a:t>Every Drill Weekend is divided into four 4 hour periods. Each period is worth one day of Active Duty Pay. This totals 48 drill periods per year.   </a:t>
            </a:r>
            <a:endParaRPr dirty="0"/>
          </a:p>
          <a:p>
            <a:pPr marL="171450" lvl="0" indent="-177800" algn="l" rtl="0">
              <a:lnSpc>
                <a:spcPct val="90000"/>
              </a:lnSpc>
              <a:spcBef>
                <a:spcPts val="750"/>
              </a:spcBef>
              <a:spcAft>
                <a:spcPts val="0"/>
              </a:spcAft>
              <a:buClr>
                <a:schemeClr val="dk1"/>
              </a:buClr>
              <a:buSzPts val="2800"/>
              <a:buChar char="•"/>
            </a:pPr>
            <a:r>
              <a:rPr lang="en-US" sz="2800" dirty="0"/>
              <a:t>Get paid for 4 days of Active Duty for only 2 days of work</a:t>
            </a:r>
            <a:endParaRPr dirty="0"/>
          </a:p>
          <a:p>
            <a:pPr marL="171450" lvl="0" indent="-177800" algn="l" rtl="0">
              <a:lnSpc>
                <a:spcPct val="90000"/>
              </a:lnSpc>
              <a:spcBef>
                <a:spcPts val="750"/>
              </a:spcBef>
              <a:spcAft>
                <a:spcPts val="0"/>
              </a:spcAft>
              <a:buClr>
                <a:schemeClr val="dk1"/>
              </a:buClr>
              <a:buSzPts val="2800"/>
              <a:buChar char="•"/>
            </a:pPr>
            <a:r>
              <a:rPr lang="en-US" sz="2800" dirty="0"/>
              <a:t>Flexibility in drilling</a:t>
            </a:r>
            <a:endParaRPr dirty="0"/>
          </a:p>
          <a:p>
            <a:pPr marL="171450" lvl="0" indent="-177800" algn="l" rtl="0">
              <a:lnSpc>
                <a:spcPct val="90000"/>
              </a:lnSpc>
              <a:spcBef>
                <a:spcPts val="750"/>
              </a:spcBef>
              <a:spcAft>
                <a:spcPts val="0"/>
              </a:spcAft>
              <a:buClr>
                <a:schemeClr val="dk1"/>
              </a:buClr>
              <a:buSzPts val="2800"/>
              <a:buChar char="•"/>
            </a:pPr>
            <a:r>
              <a:rPr lang="en-US" sz="2800" dirty="0"/>
              <a:t>Move where you want, when you want. (NAVY DOES NOT COVER RELOCATION COSTS)</a:t>
            </a:r>
            <a:endParaRPr dirty="0"/>
          </a:p>
          <a:p>
            <a:pPr marL="171450" lvl="0" indent="-177800" algn="l" rtl="0">
              <a:lnSpc>
                <a:spcPct val="90000"/>
              </a:lnSpc>
              <a:spcBef>
                <a:spcPts val="750"/>
              </a:spcBef>
              <a:spcAft>
                <a:spcPts val="0"/>
              </a:spcAft>
              <a:buClr>
                <a:schemeClr val="dk1"/>
              </a:buClr>
              <a:buSzPts val="2800"/>
              <a:buChar char="•"/>
            </a:pPr>
            <a:r>
              <a:rPr lang="en-US" sz="2800" dirty="0"/>
              <a:t>Choose locations for orders, annual training, etc.</a:t>
            </a:r>
            <a:endParaRPr dirty="0"/>
          </a:p>
          <a:p>
            <a:pPr marL="171450" lvl="0" indent="-38100" algn="l" rtl="0">
              <a:lnSpc>
                <a:spcPct val="90000"/>
              </a:lnSpc>
              <a:spcBef>
                <a:spcPts val="750"/>
              </a:spcBef>
              <a:spcAft>
                <a:spcPts val="0"/>
              </a:spcAft>
              <a:buClr>
                <a:schemeClr val="dk1"/>
              </a:buClr>
              <a:buSzPts val="2100"/>
              <a:buNone/>
            </a:pPr>
            <a:endParaRPr dirty="0"/>
          </a:p>
          <a:p>
            <a:pPr marL="171450" lvl="0" indent="-38100" algn="l" rtl="0">
              <a:lnSpc>
                <a:spcPct val="90000"/>
              </a:lnSpc>
              <a:spcBef>
                <a:spcPts val="750"/>
              </a:spcBef>
              <a:spcAft>
                <a:spcPts val="0"/>
              </a:spcAft>
              <a:buClr>
                <a:schemeClr val="dk1"/>
              </a:buClr>
              <a:buSzPts val="2100"/>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pic>
        <p:nvPicPr>
          <p:cNvPr id="115" name="Google Shape;115;p17"/>
          <p:cNvPicPr preferRelativeResize="0"/>
          <p:nvPr/>
        </p:nvPicPr>
        <p:blipFill rotWithShape="1">
          <a:blip r:embed="rId3">
            <a:alphaModFix/>
          </a:blip>
          <a:srcRect/>
          <a:stretch/>
        </p:blipFill>
        <p:spPr>
          <a:xfrm>
            <a:off x="228600" y="228600"/>
            <a:ext cx="5172075" cy="6267450"/>
          </a:xfrm>
          <a:prstGeom prst="rect">
            <a:avLst/>
          </a:prstGeom>
          <a:noFill/>
          <a:ln>
            <a:noFill/>
          </a:ln>
        </p:spPr>
      </p:pic>
      <p:sp>
        <p:nvSpPr>
          <p:cNvPr id="116" name="Google Shape;116;p17"/>
          <p:cNvSpPr/>
          <p:nvPr/>
        </p:nvSpPr>
        <p:spPr>
          <a:xfrm>
            <a:off x="4648200" y="1600200"/>
            <a:ext cx="676275" cy="228600"/>
          </a:xfrm>
          <a:prstGeom prst="ellipse">
            <a:avLst/>
          </a:prstGeom>
          <a:no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7" name="Google Shape;117;p17"/>
          <p:cNvSpPr txBox="1"/>
          <p:nvPr/>
        </p:nvSpPr>
        <p:spPr>
          <a:xfrm>
            <a:off x="5543550" y="1532572"/>
            <a:ext cx="3467100" cy="313467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800" b="0" i="0" u="none" strike="noStrike" cap="none" dirty="0">
                <a:solidFill>
                  <a:schemeClr val="dk1"/>
                </a:solidFill>
                <a:latin typeface="Rockwell" panose="02060603020205020403" pitchFamily="18" charset="0"/>
                <a:ea typeface="Calibri"/>
                <a:cs typeface="Calibri"/>
                <a:sym typeface="Calibri"/>
              </a:rPr>
              <a:t>By the time a Sailor</a:t>
            </a:r>
            <a:r>
              <a:rPr lang="en-US" b="0" i="0" u="none" strike="noStrike" cap="none" dirty="0">
                <a:latin typeface="Rockwell" panose="02060603020205020403" pitchFamily="18" charset="0"/>
                <a:sym typeface="Calibri"/>
              </a:rPr>
              <a:t> </a:t>
            </a:r>
            <a:r>
              <a:rPr lang="en-US" sz="2800" dirty="0">
                <a:solidFill>
                  <a:schemeClr val="dk1"/>
                </a:solidFill>
                <a:latin typeface="Rockwell" panose="02060603020205020403" pitchFamily="18" charset="0"/>
                <a:ea typeface="Calibri"/>
                <a:cs typeface="Calibri"/>
                <a:sym typeface="Calibri"/>
              </a:rPr>
              <a:t>Finishes their first 6 years, they can be making $400/</a:t>
            </a:r>
            <a:r>
              <a:rPr lang="en-US" sz="2800" dirty="0" err="1">
                <a:solidFill>
                  <a:schemeClr val="dk1"/>
                </a:solidFill>
                <a:latin typeface="Rockwell" panose="02060603020205020403" pitchFamily="18" charset="0"/>
                <a:ea typeface="Calibri"/>
                <a:cs typeface="Calibri"/>
                <a:sym typeface="Calibri"/>
              </a:rPr>
              <a:t>mo</a:t>
            </a:r>
            <a:endParaRPr sz="2800" dirty="0">
              <a:solidFill>
                <a:schemeClr val="dk1"/>
              </a:solidFill>
              <a:latin typeface="Rockwell" panose="02060603020205020403" pitchFamily="18" charset="0"/>
              <a:ea typeface="Calibri"/>
              <a:cs typeface="Calibri"/>
              <a:sym typeface="Calibri"/>
            </a:endParaRPr>
          </a:p>
          <a:p>
            <a:pPr marL="0" marR="0" lvl="0" indent="0" algn="l" rtl="0">
              <a:spcBef>
                <a:spcPts val="0"/>
              </a:spcBef>
              <a:spcAft>
                <a:spcPts val="0"/>
              </a:spcAft>
              <a:buNone/>
            </a:pPr>
            <a:r>
              <a:rPr lang="en-US" sz="2800" dirty="0">
                <a:solidFill>
                  <a:schemeClr val="dk1"/>
                </a:solidFill>
                <a:latin typeface="Rockwell" panose="02060603020205020403" pitchFamily="18" charset="0"/>
                <a:ea typeface="Calibri"/>
                <a:cs typeface="Calibri"/>
                <a:sym typeface="Calibri"/>
              </a:rPr>
              <a:t> just for the one weekend they show up.</a:t>
            </a:r>
            <a:endParaRPr dirty="0">
              <a:latin typeface="Rockwell" panose="02060603020205020403"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8"/>
          <p:cNvSpPr txBox="1">
            <a:spLocks noGrp="1"/>
          </p:cNvSpPr>
          <p:nvPr>
            <p:ph type="title" idx="4294967295"/>
          </p:nvPr>
        </p:nvSpPr>
        <p:spPr>
          <a:xfrm>
            <a:off x="285750" y="298450"/>
            <a:ext cx="8239125" cy="1325563"/>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dk1"/>
              </a:buClr>
              <a:buSzPts val="4800"/>
              <a:buFont typeface="Calibri"/>
              <a:buNone/>
            </a:pPr>
            <a:r>
              <a:rPr lang="en-US" sz="4800" dirty="0"/>
              <a:t>Reserve Retirements</a:t>
            </a:r>
            <a:endParaRPr dirty="0"/>
          </a:p>
        </p:txBody>
      </p:sp>
      <p:sp>
        <p:nvSpPr>
          <p:cNvPr id="124" name="Google Shape;124;p18"/>
          <p:cNvSpPr txBox="1"/>
          <p:nvPr/>
        </p:nvSpPr>
        <p:spPr>
          <a:xfrm>
            <a:off x="533400" y="1981200"/>
            <a:ext cx="8305800" cy="3905250"/>
          </a:xfrm>
          <a:prstGeom prst="rect">
            <a:avLst/>
          </a:prstGeom>
          <a:noFill/>
          <a:ln>
            <a:noFill/>
          </a:ln>
        </p:spPr>
        <p:txBody>
          <a:bodyPr spcFirstLastPara="1" wrap="square" lIns="91425" tIns="45700" rIns="91425" bIns="45700" anchor="t" anchorCtr="0">
            <a:noAutofit/>
          </a:bodyPr>
          <a:lstStyle/>
          <a:p>
            <a:pPr marL="457200" marR="0" lvl="0" indent="-457200" rtl="0">
              <a:spcBef>
                <a:spcPts val="0"/>
              </a:spcBef>
              <a:spcAft>
                <a:spcPts val="0"/>
              </a:spcAft>
              <a:buClr>
                <a:schemeClr val="tx1"/>
              </a:buClr>
              <a:buSzPct val="50000"/>
              <a:buFont typeface="Wingdings" panose="05000000000000000000" pitchFamily="2" charset="2"/>
              <a:buChar char="q"/>
            </a:pPr>
            <a:r>
              <a:rPr lang="en-US" sz="2800" dirty="0">
                <a:latin typeface="Rockwell" panose="02060603020205020403" pitchFamily="18" charset="0"/>
                <a:ea typeface="Calibri"/>
                <a:cs typeface="Calibri"/>
                <a:sym typeface="Calibri"/>
              </a:rPr>
              <a:t>BLENDED RETIREMENT SYSTEM</a:t>
            </a:r>
            <a:endParaRPr dirty="0">
              <a:latin typeface="Rockwell" panose="02060603020205020403" pitchFamily="18" charset="0"/>
            </a:endParaRPr>
          </a:p>
          <a:p>
            <a:pPr marL="457200" marR="0" lvl="0" indent="-457200" rtl="0">
              <a:spcBef>
                <a:spcPts val="0"/>
              </a:spcBef>
              <a:spcAft>
                <a:spcPts val="0"/>
              </a:spcAft>
              <a:buClr>
                <a:schemeClr val="tx1"/>
              </a:buClr>
              <a:buSzPct val="50000"/>
              <a:buFont typeface="Wingdings" panose="05000000000000000000" pitchFamily="2" charset="2"/>
              <a:buChar char="q"/>
            </a:pPr>
            <a:endParaRPr sz="2800" dirty="0">
              <a:latin typeface="Rockwell" panose="02060603020205020403" pitchFamily="18" charset="0"/>
              <a:ea typeface="Calibri"/>
              <a:cs typeface="Calibri"/>
              <a:sym typeface="Calibri"/>
            </a:endParaRPr>
          </a:p>
          <a:p>
            <a:pPr marL="457200" marR="0" lvl="0" indent="-457200" rtl="0">
              <a:spcBef>
                <a:spcPts val="0"/>
              </a:spcBef>
              <a:spcAft>
                <a:spcPts val="0"/>
              </a:spcAft>
              <a:buClr>
                <a:schemeClr val="tx1"/>
              </a:buClr>
              <a:buSzPct val="50000"/>
              <a:buFont typeface="Wingdings" panose="05000000000000000000" pitchFamily="2" charset="2"/>
              <a:buChar char="q"/>
            </a:pPr>
            <a:r>
              <a:rPr lang="en-US" sz="2800" dirty="0">
                <a:latin typeface="Rockwell" panose="02060603020205020403" pitchFamily="18" charset="0"/>
                <a:ea typeface="Calibri"/>
                <a:cs typeface="Calibri"/>
                <a:sym typeface="Calibri"/>
              </a:rPr>
              <a:t>Allows </a:t>
            </a:r>
            <a:r>
              <a:rPr lang="en-US" sz="2800" u="sng" dirty="0">
                <a:latin typeface="Rockwell" panose="02060603020205020403" pitchFamily="18" charset="0"/>
                <a:ea typeface="Calibri"/>
                <a:cs typeface="Calibri"/>
                <a:sym typeface="Calibri"/>
              </a:rPr>
              <a:t>YOU</a:t>
            </a:r>
            <a:r>
              <a:rPr lang="en-US" sz="2800" dirty="0">
                <a:latin typeface="Rockwell" panose="02060603020205020403" pitchFamily="18" charset="0"/>
                <a:ea typeface="Calibri"/>
                <a:cs typeface="Calibri"/>
                <a:sym typeface="Calibri"/>
              </a:rPr>
              <a:t> to be in charge of your retirement.</a:t>
            </a:r>
            <a:endParaRPr dirty="0">
              <a:latin typeface="Rockwell" panose="02060603020205020403" pitchFamily="18" charset="0"/>
            </a:endParaRPr>
          </a:p>
          <a:p>
            <a:pPr marL="457200" marR="0" lvl="0" indent="-457200" rtl="0">
              <a:spcBef>
                <a:spcPts val="0"/>
              </a:spcBef>
              <a:spcAft>
                <a:spcPts val="0"/>
              </a:spcAft>
              <a:buClr>
                <a:schemeClr val="tx1"/>
              </a:buClr>
              <a:buSzPct val="50000"/>
              <a:buFont typeface="Wingdings" panose="05000000000000000000" pitchFamily="2" charset="2"/>
              <a:buChar char="q"/>
            </a:pPr>
            <a:r>
              <a:rPr lang="en-US" sz="2800" dirty="0">
                <a:latin typeface="Rockwell" panose="02060603020205020403" pitchFamily="18" charset="0"/>
                <a:ea typeface="Calibri"/>
                <a:cs typeface="Calibri"/>
                <a:sym typeface="Calibri"/>
              </a:rPr>
              <a:t>Automatic 1% contribution</a:t>
            </a:r>
            <a:endParaRPr dirty="0">
              <a:latin typeface="Rockwell" panose="02060603020205020403" pitchFamily="18" charset="0"/>
            </a:endParaRPr>
          </a:p>
          <a:p>
            <a:pPr marL="457200" marR="0" lvl="0" indent="-457200" rtl="0">
              <a:spcBef>
                <a:spcPts val="0"/>
              </a:spcBef>
              <a:spcAft>
                <a:spcPts val="0"/>
              </a:spcAft>
              <a:buClr>
                <a:schemeClr val="tx1"/>
              </a:buClr>
              <a:buSzPct val="50000"/>
              <a:buFont typeface="Wingdings" panose="05000000000000000000" pitchFamily="2" charset="2"/>
              <a:buChar char="q"/>
            </a:pPr>
            <a:r>
              <a:rPr lang="en-US" sz="2800" dirty="0">
                <a:latin typeface="Rockwell" panose="02060603020205020403" pitchFamily="18" charset="0"/>
                <a:ea typeface="Calibri"/>
                <a:cs typeface="Calibri"/>
                <a:sym typeface="Calibri"/>
              </a:rPr>
              <a:t>Navy will match member up to 5% of contributions</a:t>
            </a:r>
            <a:endParaRPr dirty="0">
              <a:latin typeface="Rockwell" panose="02060603020205020403" pitchFamily="18" charset="0"/>
            </a:endParaRPr>
          </a:p>
          <a:p>
            <a:pPr marL="457200" marR="0" lvl="0" indent="-457200" rtl="0">
              <a:spcBef>
                <a:spcPts val="0"/>
              </a:spcBef>
              <a:spcAft>
                <a:spcPts val="0"/>
              </a:spcAft>
              <a:buClr>
                <a:schemeClr val="tx1"/>
              </a:buClr>
              <a:buSzPct val="50000"/>
              <a:buFont typeface="Wingdings" panose="05000000000000000000" pitchFamily="2" charset="2"/>
              <a:buChar char="q"/>
            </a:pPr>
            <a:r>
              <a:rPr lang="en-US" sz="2800" dirty="0">
                <a:latin typeface="Rockwell" panose="02060603020205020403" pitchFamily="18" charset="0"/>
                <a:ea typeface="Calibri"/>
                <a:cs typeface="Calibri"/>
                <a:sym typeface="Calibri"/>
              </a:rPr>
              <a:t>Everything you invest, you keep; regardless of your military commitment</a:t>
            </a:r>
            <a:endParaRPr dirty="0">
              <a:latin typeface="Rockwell" panose="02060603020205020403"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9"/>
          <p:cNvSpPr txBox="1"/>
          <p:nvPr/>
        </p:nvSpPr>
        <p:spPr>
          <a:xfrm>
            <a:off x="0" y="1581150"/>
            <a:ext cx="9143999" cy="4787753"/>
          </a:xfrm>
          <a:prstGeom prst="rect">
            <a:avLst/>
          </a:prstGeom>
          <a:noFill/>
          <a:ln>
            <a:noFill/>
          </a:ln>
        </p:spPr>
        <p:txBody>
          <a:bodyPr spcFirstLastPara="1" wrap="square" lIns="91425" tIns="45700" rIns="91425" bIns="45700" anchor="t" anchorCtr="0">
            <a:noAutofit/>
          </a:bodyPr>
          <a:lstStyle/>
          <a:p>
            <a:pPr marL="0" marR="0" lvl="0" indent="0" rtl="0">
              <a:spcBef>
                <a:spcPts val="0"/>
              </a:spcBef>
              <a:spcAft>
                <a:spcPts val="0"/>
              </a:spcAft>
              <a:buNone/>
            </a:pPr>
            <a:r>
              <a:rPr lang="en-US" sz="3600" dirty="0">
                <a:solidFill>
                  <a:schemeClr val="dk1"/>
                </a:solidFill>
                <a:latin typeface="Rockwell" panose="02060603020205020403" pitchFamily="18" charset="0"/>
                <a:ea typeface="Calibri"/>
                <a:cs typeface="Calibri"/>
                <a:sym typeface="Calibri"/>
              </a:rPr>
              <a:t>Adventure and Travel Opportunities</a:t>
            </a:r>
            <a:endParaRPr sz="1600" dirty="0">
              <a:latin typeface="Rockwell" panose="02060603020205020403" pitchFamily="18" charset="0"/>
            </a:endParaRPr>
          </a:p>
          <a:p>
            <a:pPr marL="285750" marR="0" lvl="0" indent="-285750" rtl="0">
              <a:spcBef>
                <a:spcPts val="0"/>
              </a:spcBef>
              <a:spcAft>
                <a:spcPts val="0"/>
              </a:spcAft>
              <a:buClr>
                <a:schemeClr val="dk1"/>
              </a:buClr>
              <a:buSzPts val="2400"/>
              <a:buFont typeface="Calibri"/>
              <a:buChar char="-"/>
            </a:pPr>
            <a:r>
              <a:rPr lang="en-US" sz="2000" dirty="0">
                <a:solidFill>
                  <a:schemeClr val="dk1"/>
                </a:solidFill>
                <a:latin typeface="Rockwell" panose="02060603020205020403" pitchFamily="18" charset="0"/>
                <a:ea typeface="Calibri"/>
                <a:cs typeface="Calibri"/>
                <a:sym typeface="Calibri"/>
              </a:rPr>
              <a:t>Annual Trainings can send you to exotic locations like Hawaii, Thailand, Spain and Italy</a:t>
            </a:r>
            <a:endParaRPr sz="1600" dirty="0">
              <a:latin typeface="Rockwell" panose="02060603020205020403" pitchFamily="18" charset="0"/>
            </a:endParaRPr>
          </a:p>
          <a:p>
            <a:pPr marL="285750" marR="0" lvl="0" indent="-285750" rtl="0">
              <a:spcBef>
                <a:spcPts val="0"/>
              </a:spcBef>
              <a:spcAft>
                <a:spcPts val="0"/>
              </a:spcAft>
              <a:buClr>
                <a:schemeClr val="dk1"/>
              </a:buClr>
              <a:buSzPts val="2400"/>
              <a:buFont typeface="Calibri"/>
              <a:buChar char="-"/>
            </a:pPr>
            <a:r>
              <a:rPr lang="en-US" sz="2000" dirty="0">
                <a:solidFill>
                  <a:schemeClr val="dk1"/>
                </a:solidFill>
                <a:latin typeface="Rockwell" panose="02060603020205020403" pitchFamily="18" charset="0"/>
                <a:ea typeface="Calibri"/>
                <a:cs typeface="Calibri"/>
                <a:sym typeface="Calibri"/>
              </a:rPr>
              <a:t>Aircraft Carrier is the size of 5 football fields and has the capability to go through the roughest oceans</a:t>
            </a:r>
            <a:endParaRPr sz="1600" dirty="0">
              <a:latin typeface="Rockwell" panose="02060603020205020403" pitchFamily="18" charset="0"/>
            </a:endParaRPr>
          </a:p>
          <a:p>
            <a:pPr marL="285750" marR="0" lvl="0" indent="-285750" rtl="0">
              <a:spcBef>
                <a:spcPts val="0"/>
              </a:spcBef>
              <a:spcAft>
                <a:spcPts val="0"/>
              </a:spcAft>
              <a:buClr>
                <a:schemeClr val="dk1"/>
              </a:buClr>
              <a:buSzPts val="2400"/>
              <a:buFont typeface="Calibri"/>
              <a:buChar char="-"/>
            </a:pPr>
            <a:r>
              <a:rPr lang="en-US" sz="2000" dirty="0">
                <a:solidFill>
                  <a:schemeClr val="dk1"/>
                </a:solidFill>
                <a:latin typeface="Rockwell" panose="02060603020205020403" pitchFamily="18" charset="0"/>
                <a:ea typeface="Calibri"/>
                <a:cs typeface="Calibri"/>
                <a:sym typeface="Calibri"/>
              </a:rPr>
              <a:t>Community Service opportunities to create a long lasting impact locally</a:t>
            </a:r>
            <a:endParaRPr sz="1600" dirty="0">
              <a:solidFill>
                <a:schemeClr val="dk1"/>
              </a:solidFill>
              <a:latin typeface="Rockwell" panose="02060603020205020403" pitchFamily="18" charset="0"/>
              <a:ea typeface="Calibri"/>
              <a:cs typeface="Calibri"/>
              <a:sym typeface="Calibri"/>
            </a:endParaRPr>
          </a:p>
          <a:p>
            <a:pPr marL="0" marR="0" lvl="0" indent="0" rtl="0">
              <a:spcBef>
                <a:spcPts val="0"/>
              </a:spcBef>
              <a:spcAft>
                <a:spcPts val="0"/>
              </a:spcAft>
              <a:buNone/>
            </a:pPr>
            <a:r>
              <a:rPr lang="en-US" sz="3600" dirty="0">
                <a:solidFill>
                  <a:schemeClr val="dk1"/>
                </a:solidFill>
                <a:latin typeface="Rockwell" panose="02060603020205020403" pitchFamily="18" charset="0"/>
                <a:ea typeface="Calibri"/>
                <a:cs typeface="Calibri"/>
                <a:sym typeface="Calibri"/>
              </a:rPr>
              <a:t>Recreation</a:t>
            </a:r>
            <a:endParaRPr sz="3600" dirty="0">
              <a:latin typeface="Rockwell" panose="02060603020205020403" pitchFamily="18" charset="0"/>
            </a:endParaRPr>
          </a:p>
          <a:p>
            <a:pPr marL="285750" marR="0" lvl="0" indent="-285750" rtl="0">
              <a:spcBef>
                <a:spcPts val="0"/>
              </a:spcBef>
              <a:spcAft>
                <a:spcPts val="0"/>
              </a:spcAft>
              <a:buClr>
                <a:schemeClr val="dk1"/>
              </a:buClr>
              <a:buSzPts val="2400"/>
              <a:buFont typeface="Calibri"/>
              <a:buChar char="-"/>
            </a:pPr>
            <a:r>
              <a:rPr lang="en-US" sz="2000" dirty="0">
                <a:solidFill>
                  <a:schemeClr val="dk1"/>
                </a:solidFill>
                <a:latin typeface="Rockwell" panose="02060603020205020403" pitchFamily="18" charset="0"/>
                <a:ea typeface="Calibri"/>
                <a:cs typeface="Calibri"/>
                <a:sym typeface="Calibri"/>
              </a:rPr>
              <a:t>Kayaking</a:t>
            </a:r>
            <a:endParaRPr sz="1600" dirty="0">
              <a:latin typeface="Rockwell" panose="02060603020205020403" pitchFamily="18" charset="0"/>
            </a:endParaRPr>
          </a:p>
          <a:p>
            <a:pPr marL="285750" marR="0" lvl="0" indent="-285750" rtl="0">
              <a:spcBef>
                <a:spcPts val="0"/>
              </a:spcBef>
              <a:spcAft>
                <a:spcPts val="0"/>
              </a:spcAft>
              <a:buClr>
                <a:schemeClr val="dk1"/>
              </a:buClr>
              <a:buSzPts val="2400"/>
              <a:buFont typeface="Calibri"/>
              <a:buChar char="-"/>
            </a:pPr>
            <a:r>
              <a:rPr lang="en-US" sz="2000" dirty="0">
                <a:solidFill>
                  <a:schemeClr val="dk1"/>
                </a:solidFill>
                <a:latin typeface="Rockwell" panose="02060603020205020403" pitchFamily="18" charset="0"/>
                <a:ea typeface="Calibri"/>
                <a:cs typeface="Calibri"/>
                <a:sym typeface="Calibri"/>
              </a:rPr>
              <a:t>Camping</a:t>
            </a:r>
            <a:endParaRPr sz="1600" dirty="0">
              <a:latin typeface="Rockwell" panose="02060603020205020403" pitchFamily="18" charset="0"/>
            </a:endParaRPr>
          </a:p>
          <a:p>
            <a:pPr marL="285750" marR="0" lvl="0" indent="-285750" rtl="0">
              <a:spcBef>
                <a:spcPts val="0"/>
              </a:spcBef>
              <a:spcAft>
                <a:spcPts val="0"/>
              </a:spcAft>
              <a:buClr>
                <a:schemeClr val="dk1"/>
              </a:buClr>
              <a:buSzPts val="2400"/>
              <a:buFont typeface="Calibri"/>
              <a:buChar char="-"/>
            </a:pPr>
            <a:r>
              <a:rPr lang="en-US" sz="2000" dirty="0">
                <a:solidFill>
                  <a:schemeClr val="dk1"/>
                </a:solidFill>
                <a:latin typeface="Rockwell" panose="02060603020205020403" pitchFamily="18" charset="0"/>
                <a:ea typeface="Calibri"/>
                <a:cs typeface="Calibri"/>
                <a:sym typeface="Calibri"/>
              </a:rPr>
              <a:t>Bike Rentals</a:t>
            </a:r>
            <a:endParaRPr sz="1600" dirty="0">
              <a:latin typeface="Rockwell" panose="02060603020205020403" pitchFamily="18" charset="0"/>
            </a:endParaRPr>
          </a:p>
          <a:p>
            <a:pPr marL="285750" marR="0" lvl="0" indent="-285750" rtl="0">
              <a:spcBef>
                <a:spcPts val="0"/>
              </a:spcBef>
              <a:spcAft>
                <a:spcPts val="0"/>
              </a:spcAft>
              <a:buClr>
                <a:schemeClr val="dk1"/>
              </a:buClr>
              <a:buSzPts val="2400"/>
              <a:buFont typeface="Calibri"/>
              <a:buChar char="-"/>
            </a:pPr>
            <a:r>
              <a:rPr lang="en-US" sz="2000" dirty="0">
                <a:solidFill>
                  <a:schemeClr val="dk1"/>
                </a:solidFill>
                <a:latin typeface="Rockwell" panose="02060603020205020403" pitchFamily="18" charset="0"/>
                <a:ea typeface="Calibri"/>
                <a:cs typeface="Calibri"/>
                <a:sym typeface="Calibri"/>
              </a:rPr>
              <a:t>Attraction Park Discounts</a:t>
            </a:r>
            <a:endParaRPr sz="1600" dirty="0">
              <a:latin typeface="Rockwell" panose="02060603020205020403" pitchFamily="18" charset="0"/>
            </a:endParaRPr>
          </a:p>
        </p:txBody>
      </p:sp>
      <p:sp>
        <p:nvSpPr>
          <p:cNvPr id="3" name="Google Shape;123;p18">
            <a:extLst>
              <a:ext uri="{FF2B5EF4-FFF2-40B4-BE49-F238E27FC236}">
                <a16:creationId xmlns:a16="http://schemas.microsoft.com/office/drawing/2014/main" id="{C6C1BA4E-FD14-407C-BDFE-38E8C4EFF334}"/>
              </a:ext>
            </a:extLst>
          </p:cNvPr>
          <p:cNvSpPr txBox="1">
            <a:spLocks/>
          </p:cNvSpPr>
          <p:nvPr/>
        </p:nvSpPr>
        <p:spPr>
          <a:xfrm>
            <a:off x="285750" y="298450"/>
            <a:ext cx="8239125" cy="1325563"/>
          </a:xfrm>
          <a:prstGeom prst="rect">
            <a:avLst/>
          </a:prstGeom>
          <a:noFill/>
          <a:ln>
            <a:noFill/>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000" kern="1200">
                <a:solidFill>
                  <a:schemeClr val="tx1"/>
                </a:solidFill>
                <a:latin typeface="Rockwell" panose="02060603020205020403" pitchFamily="18" charset="0"/>
                <a:ea typeface="+mj-ea"/>
                <a:cs typeface="+mj-cs"/>
              </a:defRPr>
            </a:lvl1pPr>
          </a:lstStyle>
          <a:p>
            <a:pPr>
              <a:spcBef>
                <a:spcPts val="0"/>
              </a:spcBef>
              <a:buClr>
                <a:schemeClr val="dk1"/>
              </a:buClr>
              <a:buSzPts val="4800"/>
              <a:buFont typeface="Calibri"/>
              <a:buNone/>
            </a:pPr>
            <a:r>
              <a:rPr lang="en-US" sz="4800" dirty="0"/>
              <a:t>Reserve Benefits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0"/>
          <p:cNvSpPr txBox="1">
            <a:spLocks noGrp="1"/>
          </p:cNvSpPr>
          <p:nvPr>
            <p:ph type="title" idx="4294967295"/>
          </p:nvPr>
        </p:nvSpPr>
        <p:spPr>
          <a:xfrm>
            <a:off x="266700" y="317500"/>
            <a:ext cx="8172450" cy="1325563"/>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dk1"/>
              </a:buClr>
              <a:buSzPts val="4800"/>
              <a:buFont typeface="Calibri"/>
              <a:buNone/>
            </a:pPr>
            <a:r>
              <a:rPr lang="en-US" sz="4800" dirty="0"/>
              <a:t>Training Pipeline</a:t>
            </a:r>
            <a:endParaRPr dirty="0"/>
          </a:p>
        </p:txBody>
      </p:sp>
      <p:sp>
        <p:nvSpPr>
          <p:cNvPr id="137" name="Google Shape;137;p20"/>
          <p:cNvSpPr txBox="1">
            <a:spLocks noGrp="1"/>
          </p:cNvSpPr>
          <p:nvPr>
            <p:ph type="body" idx="4294967295"/>
          </p:nvPr>
        </p:nvSpPr>
        <p:spPr>
          <a:xfrm>
            <a:off x="533400" y="1717675"/>
            <a:ext cx="8610600" cy="4351338"/>
          </a:xfrm>
          <a:prstGeom prst="rect">
            <a:avLst/>
          </a:prstGeom>
          <a:noFill/>
          <a:ln>
            <a:noFill/>
          </a:ln>
        </p:spPr>
        <p:txBody>
          <a:bodyPr spcFirstLastPara="1" wrap="square" lIns="91425" tIns="45700" rIns="91425" bIns="45700" anchor="t" anchorCtr="0">
            <a:noAutofit/>
          </a:bodyPr>
          <a:lstStyle/>
          <a:p>
            <a:pPr marL="171450" lvl="0" indent="-177800" algn="l" rtl="0">
              <a:lnSpc>
                <a:spcPct val="90000"/>
              </a:lnSpc>
              <a:spcBef>
                <a:spcPts val="0"/>
              </a:spcBef>
              <a:spcAft>
                <a:spcPts val="0"/>
              </a:spcAft>
              <a:buClr>
                <a:schemeClr val="dk1"/>
              </a:buClr>
              <a:buSzPts val="2800"/>
              <a:buChar char="•"/>
            </a:pPr>
            <a:r>
              <a:rPr lang="en-US" sz="2400" dirty="0"/>
              <a:t>NAT Sailors are identical to their Active Duty brothers and sisters until completion of their ‘A’ (apprenticeship) School.</a:t>
            </a:r>
            <a:endParaRPr sz="2400" dirty="0"/>
          </a:p>
          <a:p>
            <a:pPr marL="171450" lvl="0" indent="0" algn="l" rtl="0">
              <a:lnSpc>
                <a:spcPct val="90000"/>
              </a:lnSpc>
              <a:spcBef>
                <a:spcPts val="750"/>
              </a:spcBef>
              <a:spcAft>
                <a:spcPts val="0"/>
              </a:spcAft>
              <a:buClr>
                <a:schemeClr val="dk1"/>
              </a:buClr>
              <a:buSzPts val="2800"/>
              <a:buNone/>
            </a:pPr>
            <a:endParaRPr sz="2400" dirty="0"/>
          </a:p>
          <a:p>
            <a:pPr marL="171450" lvl="0" indent="-177800" algn="l" rtl="0">
              <a:lnSpc>
                <a:spcPct val="90000"/>
              </a:lnSpc>
              <a:spcBef>
                <a:spcPts val="750"/>
              </a:spcBef>
              <a:spcAft>
                <a:spcPts val="0"/>
              </a:spcAft>
              <a:buClr>
                <a:schemeClr val="dk1"/>
              </a:buClr>
              <a:buSzPts val="2800"/>
              <a:buChar char="•"/>
            </a:pPr>
            <a:r>
              <a:rPr lang="en-US" sz="2400" dirty="0"/>
              <a:t>Upon completion of “A” School, they come back to their local Navy Operational Support Center (NOSC) and can continue school or work.</a:t>
            </a:r>
            <a:endParaRPr sz="2400" dirty="0"/>
          </a:p>
          <a:p>
            <a:pPr marL="171450" lvl="0" indent="0" algn="l" rtl="0">
              <a:lnSpc>
                <a:spcPct val="90000"/>
              </a:lnSpc>
              <a:spcBef>
                <a:spcPts val="750"/>
              </a:spcBef>
              <a:spcAft>
                <a:spcPts val="0"/>
              </a:spcAft>
              <a:buClr>
                <a:schemeClr val="dk1"/>
              </a:buClr>
              <a:buSzPts val="2800"/>
              <a:buNone/>
            </a:pPr>
            <a:endParaRPr sz="2400" dirty="0"/>
          </a:p>
          <a:p>
            <a:pPr marL="171450" lvl="0" indent="-177800" algn="l" rtl="0">
              <a:lnSpc>
                <a:spcPct val="90000"/>
              </a:lnSpc>
              <a:spcBef>
                <a:spcPts val="750"/>
              </a:spcBef>
              <a:spcAft>
                <a:spcPts val="0"/>
              </a:spcAft>
              <a:buClr>
                <a:schemeClr val="dk1"/>
              </a:buClr>
              <a:buSzPts val="2800"/>
              <a:buChar char="•"/>
            </a:pPr>
            <a:r>
              <a:rPr lang="en-US" sz="2400" dirty="0"/>
              <a:t>All military uniforms are issued at Recruit Training Command (completely free), along with an ID Card.</a:t>
            </a:r>
            <a:endParaRP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1"/>
          <p:cNvSpPr txBox="1">
            <a:spLocks noGrp="1"/>
          </p:cNvSpPr>
          <p:nvPr>
            <p:ph type="title" idx="4294967295"/>
          </p:nvPr>
        </p:nvSpPr>
        <p:spPr>
          <a:xfrm>
            <a:off x="0" y="365125"/>
            <a:ext cx="9144000" cy="1325563"/>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dk1"/>
              </a:buClr>
              <a:buSzPts val="4800"/>
              <a:buFont typeface="Calibri"/>
              <a:buNone/>
            </a:pPr>
            <a:r>
              <a:rPr lang="en-US" sz="4800" dirty="0"/>
              <a:t>Post 9/11 GI Bill</a:t>
            </a:r>
            <a:endParaRPr dirty="0"/>
          </a:p>
        </p:txBody>
      </p:sp>
      <p:sp>
        <p:nvSpPr>
          <p:cNvPr id="144" name="Google Shape;144;p21"/>
          <p:cNvSpPr txBox="1">
            <a:spLocks noGrp="1"/>
          </p:cNvSpPr>
          <p:nvPr>
            <p:ph type="body" idx="4294967295"/>
          </p:nvPr>
        </p:nvSpPr>
        <p:spPr>
          <a:xfrm>
            <a:off x="-1" y="1690688"/>
            <a:ext cx="9058275" cy="4575175"/>
          </a:xfrm>
          <a:prstGeom prst="rect">
            <a:avLst/>
          </a:prstGeom>
          <a:noFill/>
          <a:ln>
            <a:noFill/>
          </a:ln>
        </p:spPr>
        <p:txBody>
          <a:bodyPr spcFirstLastPara="1" wrap="square" lIns="91425" tIns="45700" rIns="91425" bIns="45700" anchor="t" anchorCtr="0">
            <a:noAutofit/>
          </a:bodyPr>
          <a:lstStyle/>
          <a:p>
            <a:pPr marL="171450" lvl="0" indent="-171450" algn="l" rtl="0">
              <a:lnSpc>
                <a:spcPct val="90000"/>
              </a:lnSpc>
              <a:spcBef>
                <a:spcPts val="0"/>
              </a:spcBef>
              <a:spcAft>
                <a:spcPts val="0"/>
              </a:spcAft>
              <a:buClr>
                <a:schemeClr val="dk1"/>
              </a:buClr>
              <a:buSzPts val="2400"/>
              <a:buChar char="•"/>
            </a:pPr>
            <a:r>
              <a:rPr lang="en-US" sz="2000" dirty="0"/>
              <a:t>Reservists can earn this GI Bill benefit for qualifying Active Service by going on orders more than 30 days) </a:t>
            </a:r>
            <a:endParaRPr sz="2400" dirty="0"/>
          </a:p>
          <a:p>
            <a:pPr marL="171450" lvl="0" indent="-171450" algn="l" rtl="0">
              <a:lnSpc>
                <a:spcPct val="90000"/>
              </a:lnSpc>
              <a:spcBef>
                <a:spcPts val="750"/>
              </a:spcBef>
              <a:spcAft>
                <a:spcPts val="0"/>
              </a:spcAft>
              <a:buClr>
                <a:schemeClr val="dk1"/>
              </a:buClr>
              <a:buSzPts val="2400"/>
              <a:buChar char="•"/>
            </a:pPr>
            <a:r>
              <a:rPr lang="en-US" sz="2000" dirty="0"/>
              <a:t>&gt;90 days – &lt;6 </a:t>
            </a:r>
            <a:r>
              <a:rPr lang="en-US" sz="2000" dirty="0" err="1"/>
              <a:t>mo</a:t>
            </a:r>
            <a:r>
              <a:rPr lang="en-US" sz="2000" dirty="0"/>
              <a:t> = 40% of Tuition and BAH</a:t>
            </a:r>
            <a:endParaRPr sz="2400" dirty="0"/>
          </a:p>
          <a:p>
            <a:pPr marL="171450" lvl="0" indent="-171450" algn="l" rtl="0">
              <a:lnSpc>
                <a:spcPct val="90000"/>
              </a:lnSpc>
              <a:spcBef>
                <a:spcPts val="750"/>
              </a:spcBef>
              <a:spcAft>
                <a:spcPts val="0"/>
              </a:spcAft>
              <a:buClr>
                <a:schemeClr val="dk1"/>
              </a:buClr>
              <a:buSzPts val="2400"/>
              <a:buChar char="•"/>
            </a:pPr>
            <a:r>
              <a:rPr lang="en-US" sz="2000" dirty="0"/>
              <a:t>6mo - &lt;12 </a:t>
            </a:r>
            <a:r>
              <a:rPr lang="en-US" sz="2000" dirty="0" err="1"/>
              <a:t>mo</a:t>
            </a:r>
            <a:r>
              <a:rPr lang="en-US" sz="2000" dirty="0"/>
              <a:t> = 50% of Tuition and BAH</a:t>
            </a:r>
            <a:endParaRPr sz="2400" dirty="0"/>
          </a:p>
          <a:p>
            <a:pPr marL="171450" lvl="0" indent="-171450" algn="l" rtl="0">
              <a:lnSpc>
                <a:spcPct val="90000"/>
              </a:lnSpc>
              <a:spcBef>
                <a:spcPts val="750"/>
              </a:spcBef>
              <a:spcAft>
                <a:spcPts val="0"/>
              </a:spcAft>
              <a:buClr>
                <a:schemeClr val="dk1"/>
              </a:buClr>
              <a:buSzPts val="2400"/>
              <a:buChar char="•"/>
            </a:pPr>
            <a:r>
              <a:rPr lang="en-US" sz="2000" dirty="0"/>
              <a:t>12mo - &lt;18 </a:t>
            </a:r>
            <a:r>
              <a:rPr lang="en-US" sz="2000" dirty="0" err="1"/>
              <a:t>mo</a:t>
            </a:r>
            <a:r>
              <a:rPr lang="en-US" sz="2000" dirty="0"/>
              <a:t> = 60% of Tuition and BAH</a:t>
            </a:r>
            <a:endParaRPr sz="2400" dirty="0"/>
          </a:p>
          <a:p>
            <a:pPr marL="171450" lvl="0" indent="-171450" algn="l" rtl="0">
              <a:lnSpc>
                <a:spcPct val="90000"/>
              </a:lnSpc>
              <a:spcBef>
                <a:spcPts val="750"/>
              </a:spcBef>
              <a:spcAft>
                <a:spcPts val="0"/>
              </a:spcAft>
              <a:buClr>
                <a:schemeClr val="dk1"/>
              </a:buClr>
              <a:buSzPts val="2400"/>
              <a:buChar char="•"/>
            </a:pPr>
            <a:r>
              <a:rPr lang="en-US" sz="2000" dirty="0"/>
              <a:t>18mo - &lt;24 </a:t>
            </a:r>
            <a:r>
              <a:rPr lang="en-US" sz="2000" dirty="0" err="1"/>
              <a:t>mo</a:t>
            </a:r>
            <a:r>
              <a:rPr lang="en-US" sz="2000" dirty="0"/>
              <a:t> = 70% of Tuition and BAH</a:t>
            </a:r>
            <a:endParaRPr sz="2400" dirty="0"/>
          </a:p>
          <a:p>
            <a:pPr marL="171450" lvl="0" indent="-171450" algn="l" rtl="0">
              <a:lnSpc>
                <a:spcPct val="90000"/>
              </a:lnSpc>
              <a:spcBef>
                <a:spcPts val="750"/>
              </a:spcBef>
              <a:spcAft>
                <a:spcPts val="0"/>
              </a:spcAft>
              <a:buClr>
                <a:schemeClr val="dk1"/>
              </a:buClr>
              <a:buSzPts val="2400"/>
              <a:buChar char="•"/>
            </a:pPr>
            <a:r>
              <a:rPr lang="en-US" sz="2000" dirty="0"/>
              <a:t>24mo - &lt;30 </a:t>
            </a:r>
            <a:r>
              <a:rPr lang="en-US" sz="2000" dirty="0" err="1"/>
              <a:t>mo</a:t>
            </a:r>
            <a:r>
              <a:rPr lang="en-US" sz="2000" dirty="0"/>
              <a:t> = 80% of Tuition and BAH</a:t>
            </a:r>
            <a:endParaRPr sz="2400" dirty="0"/>
          </a:p>
          <a:p>
            <a:pPr marL="171450" lvl="0" indent="-171450" algn="l" rtl="0">
              <a:lnSpc>
                <a:spcPct val="90000"/>
              </a:lnSpc>
              <a:spcBef>
                <a:spcPts val="750"/>
              </a:spcBef>
              <a:spcAft>
                <a:spcPts val="0"/>
              </a:spcAft>
              <a:buClr>
                <a:schemeClr val="dk1"/>
              </a:buClr>
              <a:buSzPts val="2400"/>
              <a:buChar char="•"/>
            </a:pPr>
            <a:r>
              <a:rPr lang="en-US" sz="2000" dirty="0"/>
              <a:t>30mo - &lt;36 </a:t>
            </a:r>
            <a:r>
              <a:rPr lang="en-US" sz="2000" dirty="0" err="1"/>
              <a:t>mo</a:t>
            </a:r>
            <a:r>
              <a:rPr lang="en-US" sz="2000" dirty="0"/>
              <a:t> = 90% of Tuition and BAH</a:t>
            </a:r>
            <a:endParaRPr sz="2000" dirty="0"/>
          </a:p>
          <a:p>
            <a:pPr marL="171450" lvl="0" indent="-171450" algn="l" rtl="0">
              <a:lnSpc>
                <a:spcPct val="90000"/>
              </a:lnSpc>
              <a:spcBef>
                <a:spcPts val="750"/>
              </a:spcBef>
              <a:spcAft>
                <a:spcPts val="0"/>
              </a:spcAft>
              <a:buClr>
                <a:schemeClr val="dk1"/>
              </a:buClr>
              <a:buSzPts val="2400"/>
              <a:buChar char="•"/>
            </a:pPr>
            <a:r>
              <a:rPr lang="en-US" sz="2000" dirty="0"/>
              <a:t>36 </a:t>
            </a:r>
            <a:r>
              <a:rPr lang="en-US" sz="2000" dirty="0" err="1"/>
              <a:t>mo</a:t>
            </a:r>
            <a:r>
              <a:rPr lang="en-US" sz="2000" dirty="0"/>
              <a:t> = 100% of Tuition and BAH</a:t>
            </a:r>
            <a:endParaRPr sz="2400" dirty="0"/>
          </a:p>
          <a:p>
            <a:pPr marL="171450" lvl="0" indent="-19050" algn="l" rtl="0">
              <a:lnSpc>
                <a:spcPct val="90000"/>
              </a:lnSpc>
              <a:spcBef>
                <a:spcPts val="750"/>
              </a:spcBef>
              <a:spcAft>
                <a:spcPts val="0"/>
              </a:spcAft>
              <a:buClr>
                <a:schemeClr val="dk1"/>
              </a:buClr>
              <a:buSzPts val="2400"/>
              <a:buNone/>
            </a:pPr>
            <a:endParaRPr sz="2000" dirty="0"/>
          </a:p>
          <a:p>
            <a:pPr marL="171450" lvl="0" indent="-171450" algn="l" rtl="0">
              <a:lnSpc>
                <a:spcPct val="90000"/>
              </a:lnSpc>
              <a:spcBef>
                <a:spcPts val="750"/>
              </a:spcBef>
              <a:spcAft>
                <a:spcPts val="0"/>
              </a:spcAft>
              <a:buClr>
                <a:schemeClr val="dk1"/>
              </a:buClr>
              <a:buSzPts val="2400"/>
              <a:buChar char="•"/>
            </a:pPr>
            <a:r>
              <a:rPr lang="en-US" sz="2000" dirty="0"/>
              <a:t>Basic drill commitment does not count (i.e. drill weekends and annual training)</a:t>
            </a:r>
            <a:endParaRPr sz="2400" dirty="0"/>
          </a:p>
          <a:p>
            <a:pPr marL="171450" lvl="0" indent="-19050" algn="l" rtl="0">
              <a:lnSpc>
                <a:spcPct val="90000"/>
              </a:lnSpc>
              <a:spcBef>
                <a:spcPts val="750"/>
              </a:spcBef>
              <a:spcAft>
                <a:spcPts val="0"/>
              </a:spcAft>
              <a:buClr>
                <a:schemeClr val="dk1"/>
              </a:buClr>
              <a:buSzPts val="2400"/>
              <a:buNone/>
            </a:pPr>
            <a:endParaRPr sz="2000" dirty="0"/>
          </a:p>
        </p:txBody>
      </p:sp>
    </p:spTree>
  </p:cSld>
  <p:clrMapOvr>
    <a:masterClrMapping/>
  </p:clrMapOvr>
</p:sld>
</file>

<file path=ppt/theme/theme1.xml><?xml version="1.0" encoding="utf-8"?>
<a:theme xmlns:a="http://schemas.openxmlformats.org/drawingml/2006/main" name="fbts3">
  <a:themeElements>
    <a:clrScheme name="Custom 2">
      <a:dk1>
        <a:srgbClr val="E8B010"/>
      </a:dk1>
      <a:lt1>
        <a:srgbClr val="022A3A"/>
      </a:lt1>
      <a:dk2>
        <a:srgbClr val="E8B010"/>
      </a:dk2>
      <a:lt2>
        <a:srgbClr val="FFFEF9"/>
      </a:lt2>
      <a:accent1>
        <a:srgbClr val="000000"/>
      </a:accent1>
      <a:accent2>
        <a:srgbClr val="C6CCD0"/>
      </a:accent2>
      <a:accent3>
        <a:srgbClr val="FFFEF9"/>
      </a:accent3>
      <a:accent4>
        <a:srgbClr val="E8B010"/>
      </a:accent4>
      <a:accent5>
        <a:srgbClr val="0076A9"/>
      </a:accent5>
      <a:accent6>
        <a:srgbClr val="022A3A"/>
      </a:accent6>
      <a:hlink>
        <a:srgbClr val="0076A9"/>
      </a:hlink>
      <a:folHlink>
        <a:srgbClr val="0076A9"/>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bts3" id="{10C6AD24-31F2-48B8-95F7-86CE3F5C6497}" vid="{78A56A1E-2F95-4D5A-B860-265952477662}"/>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fbts3</Template>
  <TotalTime>7</TotalTime>
  <Words>2120</Words>
  <Application>Microsoft Office PowerPoint</Application>
  <PresentationFormat>On-screen Show (4:3)</PresentationFormat>
  <Paragraphs>142</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Rockwell</vt:lpstr>
      <vt:lpstr>Wingdings</vt:lpstr>
      <vt:lpstr>fbts3</vt:lpstr>
      <vt:lpstr>PowerPoint Presentation</vt:lpstr>
      <vt:lpstr>New Accession Training Program</vt:lpstr>
      <vt:lpstr>Program Requirements</vt:lpstr>
      <vt:lpstr>Finances As A Reservist</vt:lpstr>
      <vt:lpstr>PowerPoint Presentation</vt:lpstr>
      <vt:lpstr>Reserve Retirements</vt:lpstr>
      <vt:lpstr>PowerPoint Presentation</vt:lpstr>
      <vt:lpstr>Training Pipeline</vt:lpstr>
      <vt:lpstr>Post 9/11 GI Bill</vt:lpstr>
      <vt:lpstr>Montgomery GI Bill-SR</vt:lpstr>
      <vt:lpstr>Post 9/11 GI Bill Qualifying Service</vt:lpstr>
      <vt:lpstr>PowerPoint Presentation</vt:lpstr>
      <vt:lpstr>Tricare Dental/ Reserve Select</vt:lpstr>
      <vt:lpstr>Drill Commitment</vt:lpstr>
      <vt:lpstr>Reserve Component to Active Component (RC2AC/FTS)</vt:lpstr>
      <vt:lpstr>RECAP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Michael Harshbarger</cp:lastModifiedBy>
  <cp:revision>2</cp:revision>
  <dcterms:modified xsi:type="dcterms:W3CDTF">2019-04-07T21:03:44Z</dcterms:modified>
</cp:coreProperties>
</file>