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74" r:id="rId6"/>
    <p:sldId id="261" r:id="rId7"/>
    <p:sldId id="265" r:id="rId8"/>
    <p:sldId id="266" r:id="rId9"/>
    <p:sldId id="275" r:id="rId10"/>
    <p:sldId id="287" r:id="rId11"/>
    <p:sldId id="262" r:id="rId12"/>
    <p:sldId id="263" r:id="rId13"/>
    <p:sldId id="276" r:id="rId14"/>
    <p:sldId id="264" r:id="rId15"/>
    <p:sldId id="268" r:id="rId16"/>
    <p:sldId id="285" r:id="rId17"/>
    <p:sldId id="286" r:id="rId18"/>
    <p:sldId id="269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7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0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3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90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9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9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47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31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682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067550" cy="118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825625"/>
            <a:ext cx="8341851" cy="393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014B7D9-8DEE-417C-89BA-ED84AC0F84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978" y="5991142"/>
            <a:ext cx="1396538" cy="753907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505817-2387-478B-93DC-8F07968557CF}"/>
              </a:ext>
            </a:extLst>
          </p:cNvPr>
          <p:cNvCxnSpPr>
            <a:cxnSpLocks/>
          </p:cNvCxnSpPr>
          <p:nvPr/>
        </p:nvCxnSpPr>
        <p:spPr>
          <a:xfrm>
            <a:off x="7508081" y="5991142"/>
            <a:ext cx="0" cy="753908"/>
          </a:xfrm>
          <a:prstGeom prst="line">
            <a:avLst/>
          </a:prstGeom>
          <a:ln>
            <a:solidFill>
              <a:srgbClr val="022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2FAA923-2398-4698-8577-30BE984FDF51}"/>
              </a:ext>
            </a:extLst>
          </p:cNvPr>
          <p:cNvSpPr txBox="1"/>
          <p:nvPr/>
        </p:nvSpPr>
        <p:spPr>
          <a:xfrm>
            <a:off x="5336385" y="6037164"/>
            <a:ext cx="2171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latin typeface="Rockwell" panose="02060603020205020403" pitchFamily="18" charset="0"/>
              </a:rPr>
              <a:t>33.4485</a:t>
            </a:r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° N, -112.0721 ° W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US NAVY 3RD FLEET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NRC REGION WEST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NAVY RECRUITING DISTRICT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62410</a:t>
            </a:r>
            <a:endParaRPr lang="en-US" sz="800" dirty="0">
              <a:latin typeface="Rockwell" panose="02060603020205020403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6232A91-ABCB-486E-B618-B1F398EFACC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45" y="365126"/>
            <a:ext cx="1184055" cy="118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27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22A3A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Accession Training (NAT) </a:t>
            </a:r>
            <a:br>
              <a:rPr lang="en-US" dirty="0"/>
            </a:br>
            <a:r>
              <a:rPr lang="en-US" dirty="0"/>
              <a:t>&amp; The Navy Reserve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0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Education Benefits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TA!</a:t>
            </a:r>
          </a:p>
          <a:p>
            <a:r>
              <a:rPr lang="en-US" dirty="0"/>
              <a:t>NO USMAP!</a:t>
            </a:r>
          </a:p>
          <a:p>
            <a:r>
              <a:rPr lang="en-US" dirty="0"/>
              <a:t>Training pipeline Joint Service Transcripts (JST’s) count as college credits.</a:t>
            </a:r>
          </a:p>
          <a:p>
            <a:r>
              <a:rPr lang="en-US" dirty="0"/>
              <a:t>Reserve Sailors do qualify for:</a:t>
            </a:r>
          </a:p>
          <a:p>
            <a:pPr lvl="1"/>
            <a:r>
              <a:rPr lang="en-US" dirty="0"/>
              <a:t>NAVY COOL</a:t>
            </a:r>
          </a:p>
          <a:p>
            <a:pPr lvl="2"/>
            <a:r>
              <a:rPr lang="en-US" dirty="0"/>
              <a:t>CLEP TESTS</a:t>
            </a:r>
          </a:p>
          <a:p>
            <a:pPr lvl="2"/>
            <a:r>
              <a:rPr lang="en-US" dirty="0"/>
              <a:t>CREDENTIALING AND CERTIFICATIONS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6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TRICARE RESERVE 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 only is $47.90/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Member + Family is $210.83/</a:t>
            </a:r>
            <a:r>
              <a:rPr lang="en-US" dirty="0" err="1"/>
              <a:t>mo</a:t>
            </a:r>
            <a:endParaRPr lang="en-US" dirty="0"/>
          </a:p>
          <a:p>
            <a:pPr lvl="1"/>
            <a:r>
              <a:rPr lang="en-US" dirty="0"/>
              <a:t>Regardless of number of dependents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04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TRICARE RESERVE SELECT COPAYS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Ambulance services is 15%</a:t>
            </a:r>
          </a:p>
          <a:p>
            <a:r>
              <a:rPr lang="en-US" dirty="0"/>
              <a:t>Ambulatory Surgery is $25</a:t>
            </a:r>
          </a:p>
          <a:p>
            <a:r>
              <a:rPr lang="en-US" dirty="0"/>
              <a:t>Behavioral Health (Inpatient) is $20/day</a:t>
            </a:r>
          </a:p>
          <a:p>
            <a:r>
              <a:rPr lang="en-US" dirty="0"/>
              <a:t>Behavioral Health (Outpatient) is 15%</a:t>
            </a:r>
          </a:p>
          <a:p>
            <a:r>
              <a:rPr lang="en-US" dirty="0"/>
              <a:t>Preventive Services</a:t>
            </a:r>
          </a:p>
          <a:p>
            <a:pPr lvl="1"/>
            <a:r>
              <a:rPr lang="en-US" dirty="0"/>
              <a:t>Free shots </a:t>
            </a:r>
          </a:p>
          <a:p>
            <a:pPr lvl="1"/>
            <a:r>
              <a:rPr lang="en-US" dirty="0"/>
              <a:t>Free child visits until age 6</a:t>
            </a:r>
          </a:p>
          <a:p>
            <a:pPr lvl="1"/>
            <a:r>
              <a:rPr lang="en-US" dirty="0"/>
              <a:t>Free Cancer Screenings</a:t>
            </a:r>
          </a:p>
        </p:txBody>
      </p:sp>
    </p:spTree>
    <p:extLst>
      <p:ext uri="{BB962C8B-B14F-4D97-AF65-F5344CB8AC3E}">
        <p14:creationId xmlns:p14="http://schemas.microsoft.com/office/powerpoint/2010/main" val="577902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TRICARE RESERVE SELECT COPAYS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Preventive and Emergency Services are 15%</a:t>
            </a:r>
          </a:p>
          <a:p>
            <a:endParaRPr lang="en-US" dirty="0"/>
          </a:p>
          <a:p>
            <a:r>
              <a:rPr lang="en-US" dirty="0"/>
              <a:t>NO BALANCE BILLING</a:t>
            </a:r>
          </a:p>
        </p:txBody>
      </p:sp>
    </p:spTree>
    <p:extLst>
      <p:ext uri="{BB962C8B-B14F-4D97-AF65-F5344CB8AC3E}">
        <p14:creationId xmlns:p14="http://schemas.microsoft.com/office/powerpoint/2010/main" val="3958960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Dental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 is $11.68/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Member and Dependents is $34.68/</a:t>
            </a:r>
            <a:r>
              <a:rPr lang="en-US" dirty="0" err="1"/>
              <a:t>mo</a:t>
            </a:r>
            <a:endParaRPr lang="en-US" dirty="0"/>
          </a:p>
          <a:p>
            <a:r>
              <a:rPr lang="en-US" dirty="0"/>
              <a:t>Free Preventive Care</a:t>
            </a:r>
          </a:p>
          <a:p>
            <a:r>
              <a:rPr lang="en-US" dirty="0"/>
              <a:t>Various Copays</a:t>
            </a:r>
          </a:p>
        </p:txBody>
      </p:sp>
    </p:spTree>
    <p:extLst>
      <p:ext uri="{BB962C8B-B14F-4D97-AF65-F5344CB8AC3E}">
        <p14:creationId xmlns:p14="http://schemas.microsoft.com/office/powerpoint/2010/main" val="300474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Satisfactory Participation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 40 of 48 drills per year </a:t>
            </a:r>
          </a:p>
          <a:p>
            <a:pPr lvl="1"/>
            <a:r>
              <a:rPr lang="en-US" dirty="0"/>
              <a:t>Need to notify COC if missing any scheduled periods </a:t>
            </a:r>
          </a:p>
          <a:p>
            <a:r>
              <a:rPr lang="en-US" dirty="0"/>
              <a:t>Perform 12 days of AT each fiscal year</a:t>
            </a:r>
          </a:p>
          <a:p>
            <a:r>
              <a:rPr lang="en-US" dirty="0"/>
              <a:t>Earn 65 points per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09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in the Reserves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in the SELRES is easy! </a:t>
            </a:r>
          </a:p>
          <a:p>
            <a:r>
              <a:rPr lang="en-US" dirty="0"/>
              <a:t>Sailors drill at the NOSC nearest their residence and are free to move at any time.</a:t>
            </a:r>
          </a:p>
          <a:p>
            <a:r>
              <a:rPr lang="en-US" dirty="0"/>
              <a:t>Sailors often drill away from their hard billets (UMUIC). We call this being cross-assigned out.</a:t>
            </a:r>
          </a:p>
          <a:p>
            <a:r>
              <a:rPr lang="en-US" dirty="0"/>
              <a:t>Berthing and meals are provided for Sailors living outside a 50 mile radius.</a:t>
            </a:r>
          </a:p>
        </p:txBody>
      </p:sp>
    </p:spTree>
    <p:extLst>
      <p:ext uri="{BB962C8B-B14F-4D97-AF65-F5344CB8AC3E}">
        <p14:creationId xmlns:p14="http://schemas.microsoft.com/office/powerpoint/2010/main" val="1653358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2\Pictures\TNR_Regional_Map_Combined_Whit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7914278" cy="515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675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 Retirements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serving an aggregate of 20 satisfactory years in service, SELRES Sailors qualify for a reserve retirement.</a:t>
            </a:r>
          </a:p>
          <a:p>
            <a:r>
              <a:rPr lang="en-US" dirty="0"/>
              <a:t>Reserve retirements are based on pay-grade, years of service, and the number of retirement points earned.</a:t>
            </a:r>
          </a:p>
          <a:p>
            <a:r>
              <a:rPr lang="en-US" dirty="0"/>
              <a:t>Points are earned through: Drill Periods, AT, Active duty, Funeral Honors, Unpaid Special Events, Correspondence courses, and 15 free points per year.</a:t>
            </a:r>
          </a:p>
        </p:txBody>
      </p:sp>
    </p:spTree>
    <p:extLst>
      <p:ext uri="{BB962C8B-B14F-4D97-AF65-F5344CB8AC3E}">
        <p14:creationId xmlns:p14="http://schemas.microsoft.com/office/powerpoint/2010/main" val="77626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Capture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06286"/>
            <a:ext cx="7914554" cy="448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36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to reduce critical Navy Selected Reserve (SELRES) manning shortfalls.</a:t>
            </a:r>
          </a:p>
          <a:p>
            <a:r>
              <a:rPr lang="en-US" dirty="0"/>
              <a:t>Must be HSDG or HSG</a:t>
            </a:r>
          </a:p>
          <a:p>
            <a:r>
              <a:rPr lang="en-US" dirty="0"/>
              <a:t>8 year MSO with 6 year drilling obligation</a:t>
            </a:r>
          </a:p>
        </p:txBody>
      </p:sp>
    </p:spTree>
    <p:extLst>
      <p:ext uri="{BB962C8B-B14F-4D97-AF65-F5344CB8AC3E}">
        <p14:creationId xmlns:p14="http://schemas.microsoft.com/office/powerpoint/2010/main" val="4042095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Retirement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reservist who completes 20 years of Naval Service doing the minimum obligation can expect to earn around 1000 points and retire as an E-6. This would equal roughly $260/mo.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59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Retirement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reservist who completes 20 years of Naval Service doing over the minimum obligation (factoring in 1 deployment and additional ADT/EAT time can expect to earn around 2055 points and retire as an E-7. This would equal roughly $680/mo.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https://www.hrc.army.mil/calculators/retirementcalc.aspx</a:t>
            </a:r>
          </a:p>
        </p:txBody>
      </p:sp>
    </p:spTree>
    <p:extLst>
      <p:ext uri="{BB962C8B-B14F-4D97-AF65-F5344CB8AC3E}">
        <p14:creationId xmlns:p14="http://schemas.microsoft.com/office/powerpoint/2010/main" val="3154794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NAT’s receive a 2 year deployment deferment after returning from their IADT training pipeline to establish themselves in the community. This can be waived if they want to deploy.</a:t>
            </a:r>
          </a:p>
          <a:p>
            <a:r>
              <a:rPr lang="en-US" dirty="0"/>
              <a:t>NAT Sailors wishing to deploy can do so easily by clicking the links to deployment email advertisements.</a:t>
            </a:r>
          </a:p>
        </p:txBody>
      </p:sp>
    </p:spTree>
    <p:extLst>
      <p:ext uri="{BB962C8B-B14F-4D97-AF65-F5344CB8AC3E}">
        <p14:creationId xmlns:p14="http://schemas.microsoft.com/office/powerpoint/2010/main" val="2407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RC2AC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NAT Sailors are ineligible to get a DD-368 and process for active duty through a recruiter until they have drilled for 2 years.</a:t>
            </a:r>
          </a:p>
          <a:p>
            <a:r>
              <a:rPr lang="en-US" dirty="0"/>
              <a:t>NAT Sailors are eligible to transition to active duty through the RC2AC program provided they meet rate and year group requirements.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http://www.public.navy.mil/bupers-npc/enlisted/community/selres/Pages/EnlistedReserveOpportunities.aspx</a:t>
            </a:r>
          </a:p>
        </p:txBody>
      </p:sp>
    </p:spTree>
    <p:extLst>
      <p:ext uri="{BB962C8B-B14F-4D97-AF65-F5344CB8AC3E}">
        <p14:creationId xmlns:p14="http://schemas.microsoft.com/office/powerpoint/2010/main" val="60059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Duty CNAV Manning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6705600" cy="5133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132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RC2AC Quota Listings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57338"/>
            <a:ext cx="8229600" cy="481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237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RC2AC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Reserve Sailors Active Duty Service Date (ADSD) changes daily unless they are on active duty orders.</a:t>
            </a:r>
          </a:p>
          <a:p>
            <a:r>
              <a:rPr lang="en-US" dirty="0"/>
              <a:t>The Year Group Calculation for the RC2AC program is based on a Sailors ADSD.</a:t>
            </a:r>
          </a:p>
          <a:p>
            <a:r>
              <a:rPr lang="en-US" dirty="0"/>
              <a:t>NAT Sailors who are in the reserves long enough will pick up higher rank, but their year group will be close to the date they apply – they do not have experience. They often do not meet year group requirements because of this!</a:t>
            </a:r>
          </a:p>
          <a:p>
            <a:r>
              <a:rPr lang="en-US" dirty="0"/>
              <a:t>It’s a catch 22. It is easy to get trapped in the Reserves.</a:t>
            </a:r>
          </a:p>
        </p:txBody>
      </p:sp>
    </p:spTree>
    <p:extLst>
      <p:ext uri="{BB962C8B-B14F-4D97-AF65-F5344CB8AC3E}">
        <p14:creationId xmlns:p14="http://schemas.microsoft.com/office/powerpoint/2010/main" val="3503814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825625"/>
            <a:ext cx="8818100" cy="3935095"/>
          </a:xfrm>
        </p:spPr>
        <p:txBody>
          <a:bodyPr>
            <a:normAutofit/>
          </a:bodyPr>
          <a:lstStyle/>
          <a:p>
            <a:pPr algn="ctr"/>
            <a:endParaRPr lang="en-US" sz="3600" dirty="0"/>
          </a:p>
          <a:p>
            <a:pPr marL="114300" indent="0" algn="ctr">
              <a:buNone/>
            </a:pPr>
            <a:r>
              <a:rPr lang="en-US" sz="3600" dirty="0"/>
              <a:t>Check out the Navy Reserve Homeport for the best references!</a:t>
            </a:r>
          </a:p>
        </p:txBody>
      </p:sp>
    </p:spTree>
    <p:extLst>
      <p:ext uri="{BB962C8B-B14F-4D97-AF65-F5344CB8AC3E}">
        <p14:creationId xmlns:p14="http://schemas.microsoft.com/office/powerpoint/2010/main" val="38917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training pipeline or NAT Sailors is identical to their Active Duty counterparts until completion of ‘A’ School (or ‘C’ School).</a:t>
            </a:r>
          </a:p>
        </p:txBody>
      </p:sp>
    </p:spTree>
    <p:extLst>
      <p:ext uri="{BB962C8B-B14F-4D97-AF65-F5344CB8AC3E}">
        <p14:creationId xmlns:p14="http://schemas.microsoft.com/office/powerpoint/2010/main" val="131523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Drill Weekend is divided into four 4 hour periods. Each period is work one day of Active Duty Pay. This totals 48 drill periods per year.</a:t>
            </a:r>
          </a:p>
        </p:txBody>
      </p:sp>
    </p:spTree>
    <p:extLst>
      <p:ext uri="{BB962C8B-B14F-4D97-AF65-F5344CB8AC3E}">
        <p14:creationId xmlns:p14="http://schemas.microsoft.com/office/powerpoint/2010/main" val="249557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AC65F86-BF04-421E-AB3F-9E972E5C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067550" cy="1184055"/>
          </a:xfrm>
        </p:spPr>
        <p:txBody>
          <a:bodyPr/>
          <a:lstStyle/>
          <a:p>
            <a:r>
              <a:rPr lang="en-US" dirty="0"/>
              <a:t>Drill Pay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8E4B038-89AE-4E60-98BB-AD9876C002B5}"/>
              </a:ext>
            </a:extLst>
          </p:cNvPr>
          <p:cNvGrpSpPr/>
          <p:nvPr/>
        </p:nvGrpSpPr>
        <p:grpSpPr>
          <a:xfrm>
            <a:off x="1583530" y="1600200"/>
            <a:ext cx="5976939" cy="4042668"/>
            <a:chOff x="1566861" y="1742706"/>
            <a:chExt cx="5976939" cy="404266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F87A175-E662-4BAA-9DEC-97F8C38FB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6861" y="1742706"/>
              <a:ext cx="5976939" cy="22897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455698-A853-41FA-B568-AFB190327E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297"/>
            <a:stretch/>
          </p:blipFill>
          <p:spPr>
            <a:xfrm>
              <a:off x="1577959" y="1975374"/>
              <a:ext cx="5965841" cy="381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343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Montgomery GI Bill-SR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NAT Sailors meeting Satisfactory Performance Qualify. </a:t>
            </a:r>
          </a:p>
          <a:p>
            <a:r>
              <a:rPr lang="en-US" dirty="0"/>
              <a:t>No “buy in” required</a:t>
            </a:r>
          </a:p>
          <a:p>
            <a:r>
              <a:rPr lang="en-US" dirty="0"/>
              <a:t>Full Time = $368/</a:t>
            </a:r>
            <a:r>
              <a:rPr lang="en-US" dirty="0" err="1"/>
              <a:t>mo</a:t>
            </a:r>
            <a:r>
              <a:rPr lang="en-US" dirty="0"/>
              <a:t> = $13,248/36mo</a:t>
            </a:r>
          </a:p>
          <a:p>
            <a:r>
              <a:rPr lang="en-US" dirty="0"/>
              <a:t>¾ Time = $275/</a:t>
            </a:r>
            <a:r>
              <a:rPr lang="en-US" dirty="0" err="1"/>
              <a:t>mo</a:t>
            </a:r>
            <a:r>
              <a:rPr lang="en-US" dirty="0"/>
              <a:t> = $9900/36mo</a:t>
            </a:r>
          </a:p>
          <a:p>
            <a:r>
              <a:rPr lang="en-US" dirty="0"/>
              <a:t>½ Time = $183/</a:t>
            </a:r>
            <a:r>
              <a:rPr lang="en-US" dirty="0" err="1"/>
              <a:t>mo</a:t>
            </a:r>
            <a:r>
              <a:rPr lang="en-US" dirty="0"/>
              <a:t> = $6588/36mo</a:t>
            </a:r>
          </a:p>
          <a:p>
            <a:r>
              <a:rPr lang="en-US" dirty="0"/>
              <a:t>&lt; ½ Time = $92/</a:t>
            </a:r>
            <a:r>
              <a:rPr lang="en-US" dirty="0" err="1"/>
              <a:t>mo</a:t>
            </a:r>
            <a:r>
              <a:rPr lang="en-US" dirty="0"/>
              <a:t> = $3312/36mo</a:t>
            </a:r>
          </a:p>
          <a:p>
            <a:r>
              <a:rPr lang="en-US" dirty="0"/>
              <a:t>Apprenticeship Training is $276/ </a:t>
            </a:r>
            <a:r>
              <a:rPr lang="en-US" dirty="0" err="1"/>
              <a:t>mo</a:t>
            </a:r>
            <a:r>
              <a:rPr lang="en-US" dirty="0"/>
              <a:t> for the first 6 months, $202.40 for the 2</a:t>
            </a:r>
            <a:r>
              <a:rPr lang="en-US" baseline="30000" dirty="0"/>
              <a:t>nd</a:t>
            </a:r>
            <a:r>
              <a:rPr lang="en-US" dirty="0"/>
              <a:t> 6 months, and $128.80 for the remaining training.</a:t>
            </a:r>
          </a:p>
        </p:txBody>
      </p:sp>
    </p:spTree>
    <p:extLst>
      <p:ext uri="{BB962C8B-B14F-4D97-AF65-F5344CB8AC3E}">
        <p14:creationId xmlns:p14="http://schemas.microsoft.com/office/powerpoint/2010/main" val="378109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9/11 GI Bill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Reservists can earn the Post 9/11 GI Bill for qualifying Active Service.</a:t>
            </a:r>
          </a:p>
          <a:p>
            <a:r>
              <a:rPr lang="en-US" dirty="0"/>
              <a:t>&gt;90 days – &lt;6 </a:t>
            </a:r>
            <a:r>
              <a:rPr lang="en-US" dirty="0" err="1"/>
              <a:t>mo</a:t>
            </a:r>
            <a:r>
              <a:rPr lang="en-US" dirty="0"/>
              <a:t> = 40% of Tuition and BAH</a:t>
            </a:r>
          </a:p>
          <a:p>
            <a:r>
              <a:rPr lang="en-US" dirty="0"/>
              <a:t>6mo - &lt;12 </a:t>
            </a:r>
            <a:r>
              <a:rPr lang="en-US" dirty="0" err="1"/>
              <a:t>mo</a:t>
            </a:r>
            <a:r>
              <a:rPr lang="en-US" dirty="0"/>
              <a:t> = 50% of Tuition and BAH</a:t>
            </a:r>
          </a:p>
          <a:p>
            <a:r>
              <a:rPr lang="en-US" dirty="0"/>
              <a:t>12mo - &lt;18 </a:t>
            </a:r>
            <a:r>
              <a:rPr lang="en-US" dirty="0" err="1"/>
              <a:t>mo</a:t>
            </a:r>
            <a:r>
              <a:rPr lang="en-US" dirty="0"/>
              <a:t> = 60% of Tuition and BAH</a:t>
            </a:r>
          </a:p>
          <a:p>
            <a:r>
              <a:rPr lang="en-US" dirty="0"/>
              <a:t>18mo - &lt;24 </a:t>
            </a:r>
            <a:r>
              <a:rPr lang="en-US" dirty="0" err="1"/>
              <a:t>mo</a:t>
            </a:r>
            <a:r>
              <a:rPr lang="en-US" dirty="0"/>
              <a:t> = 70% of Tuition and BAH</a:t>
            </a:r>
          </a:p>
          <a:p>
            <a:r>
              <a:rPr lang="en-US" dirty="0"/>
              <a:t>24mo - &lt;30 </a:t>
            </a:r>
            <a:r>
              <a:rPr lang="en-US" dirty="0" err="1"/>
              <a:t>mo</a:t>
            </a:r>
            <a:r>
              <a:rPr lang="en-US" dirty="0"/>
              <a:t> = 80% of Tuition and BAH</a:t>
            </a:r>
          </a:p>
          <a:p>
            <a:r>
              <a:rPr lang="en-US" dirty="0"/>
              <a:t>30mo - &lt;36 </a:t>
            </a:r>
            <a:r>
              <a:rPr lang="en-US" dirty="0" err="1"/>
              <a:t>mo</a:t>
            </a:r>
            <a:r>
              <a:rPr lang="en-US" dirty="0"/>
              <a:t> = 90% of Tuition and BAH</a:t>
            </a:r>
          </a:p>
          <a:p>
            <a:r>
              <a:rPr lang="en-US" dirty="0"/>
              <a:t>36 </a:t>
            </a:r>
            <a:r>
              <a:rPr lang="en-US" dirty="0" err="1"/>
              <a:t>mo</a:t>
            </a:r>
            <a:r>
              <a:rPr lang="en-US" dirty="0"/>
              <a:t> = 100% of Tuition and BAH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3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 9/11 GI Bill Qualifying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FTS</a:t>
            </a:r>
          </a:p>
          <a:p>
            <a:r>
              <a:rPr lang="en-US" dirty="0"/>
              <a:t>Presidential Recall</a:t>
            </a:r>
          </a:p>
          <a:p>
            <a:r>
              <a:rPr lang="en-US" dirty="0"/>
              <a:t>Mobilization (voluntary and involuntary)</a:t>
            </a:r>
          </a:p>
          <a:p>
            <a:r>
              <a:rPr lang="en-US" dirty="0"/>
              <a:t>CANREC</a:t>
            </a:r>
          </a:p>
          <a:p>
            <a:r>
              <a:rPr lang="en-US" dirty="0"/>
              <a:t>Active Duty for Special Work (ADSW)</a:t>
            </a:r>
          </a:p>
          <a:p>
            <a:r>
              <a:rPr lang="en-US" dirty="0"/>
              <a:t>Active Duty for Operational Support (ADOS)</a:t>
            </a:r>
          </a:p>
          <a:p>
            <a:r>
              <a:rPr lang="en-US" dirty="0"/>
              <a:t>Active Duty for Training (ADT)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8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 9/11 GI Bill Qualifying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IDT (Drill weekends) and Annual Training (AT) do NOT count as qualifying service.</a:t>
            </a:r>
          </a:p>
          <a:p>
            <a:r>
              <a:rPr lang="en-US" dirty="0"/>
              <a:t>Initial Active Duty for Training (IADT) pipeline does NOT count for Post 9/11 qualifying service until members aggregate more than 24 months of total qualifying service.</a:t>
            </a:r>
          </a:p>
        </p:txBody>
      </p:sp>
    </p:spTree>
    <p:extLst>
      <p:ext uri="{BB962C8B-B14F-4D97-AF65-F5344CB8AC3E}">
        <p14:creationId xmlns:p14="http://schemas.microsoft.com/office/powerpoint/2010/main" val="3090876585"/>
      </p:ext>
    </p:extLst>
  </p:cSld>
  <p:clrMapOvr>
    <a:masterClrMapping/>
  </p:clrMapOvr>
</p:sld>
</file>

<file path=ppt/theme/theme1.xml><?xml version="1.0" encoding="utf-8"?>
<a:theme xmlns:a="http://schemas.openxmlformats.org/drawingml/2006/main" name="fbts4">
  <a:themeElements>
    <a:clrScheme name="Custom 1">
      <a:dk1>
        <a:srgbClr val="022A3A"/>
      </a:dk1>
      <a:lt1>
        <a:srgbClr val="FFFEF9"/>
      </a:lt1>
      <a:dk2>
        <a:srgbClr val="022A3A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4" id="{9AFF107E-C6D6-4AA8-8891-D13803109E57}" vid="{31E4C927-6D97-4802-84E6-9635F1B7A3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fbts4</Template>
  <TotalTime>1294</TotalTime>
  <Words>1019</Words>
  <Application>Microsoft Office PowerPoint</Application>
  <PresentationFormat>On-screen Show (4:3)</PresentationFormat>
  <Paragraphs>116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Rockwell</vt:lpstr>
      <vt:lpstr>Wingdings</vt:lpstr>
      <vt:lpstr>fbts4</vt:lpstr>
      <vt:lpstr>New Accession Training (NAT)  &amp; The Navy Reserve </vt:lpstr>
      <vt:lpstr>Program Requirements</vt:lpstr>
      <vt:lpstr>Training Pipeline</vt:lpstr>
      <vt:lpstr>Drill Pay</vt:lpstr>
      <vt:lpstr>Drill Pay</vt:lpstr>
      <vt:lpstr>Montgomery GI Bill-SR</vt:lpstr>
      <vt:lpstr>Post 9/11 GI Bill</vt:lpstr>
      <vt:lpstr>Post 9/11 GI Bill Qualifying Service</vt:lpstr>
      <vt:lpstr>Post 9/11 GI Bill Qualifying Service</vt:lpstr>
      <vt:lpstr>Other Education Benefits </vt:lpstr>
      <vt:lpstr>TRICARE RESERVE SELECT</vt:lpstr>
      <vt:lpstr>TRICARE RESERVE SELECT COPAYS </vt:lpstr>
      <vt:lpstr>TRICARE RESERVE SELECT COPAYS </vt:lpstr>
      <vt:lpstr>Dental Costs</vt:lpstr>
      <vt:lpstr>Satisfactory Participation Requirements</vt:lpstr>
      <vt:lpstr>Moving in the Reserves</vt:lpstr>
      <vt:lpstr>PowerPoint Presentation</vt:lpstr>
      <vt:lpstr>Reserve Retirements</vt:lpstr>
      <vt:lpstr>Point Capture</vt:lpstr>
      <vt:lpstr>Expected Retirement Pay</vt:lpstr>
      <vt:lpstr>Expected Retirement Pay</vt:lpstr>
      <vt:lpstr>Deployments</vt:lpstr>
      <vt:lpstr>RC2AC</vt:lpstr>
      <vt:lpstr>Active Duty CNAV Manning</vt:lpstr>
      <vt:lpstr>RC2AC Quota Listings</vt:lpstr>
      <vt:lpstr>RC2AC Notes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Accession Training (NAT)</dc:title>
  <dc:creator>H2</dc:creator>
  <cp:lastModifiedBy>Michael Harshbarger</cp:lastModifiedBy>
  <cp:revision>20</cp:revision>
  <dcterms:created xsi:type="dcterms:W3CDTF">2016-03-31T15:04:52Z</dcterms:created>
  <dcterms:modified xsi:type="dcterms:W3CDTF">2019-04-07T21:16:42Z</dcterms:modified>
</cp:coreProperties>
</file>